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4" autoAdjust="0"/>
  </p:normalViewPr>
  <p:slideViewPr>
    <p:cSldViewPr snapToGrid="0" showGuides="1">
      <p:cViewPr varScale="1">
        <p:scale>
          <a:sx n="81" d="100"/>
          <a:sy n="81" d="100"/>
        </p:scale>
        <p:origin x="96" y="570"/>
      </p:cViewPr>
      <p:guideLst>
        <p:guide orient="horz" pos="116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152-64C4-4F86-9ED9-9B2D75EAD2B0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828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152-64C4-4F86-9ED9-9B2D75EAD2B0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823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152-64C4-4F86-9ED9-9B2D75EAD2B0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6838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152-64C4-4F86-9ED9-9B2D75EAD2B0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031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152-64C4-4F86-9ED9-9B2D75EAD2B0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1798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152-64C4-4F86-9ED9-9B2D75EAD2B0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171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152-64C4-4F86-9ED9-9B2D75EAD2B0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681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152-64C4-4F86-9ED9-9B2D75EAD2B0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942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152-64C4-4F86-9ED9-9B2D75EAD2B0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4019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152-64C4-4F86-9ED9-9B2D75EAD2B0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3905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3152-64C4-4F86-9ED9-9B2D75EAD2B0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3558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03152-64C4-4F86-9ED9-9B2D75EAD2B0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7562D-52D7-4120-B4C8-ED07BAC5AB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465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tr-TR" dirty="0" smtClean="0"/>
          </a:p>
          <a:p>
            <a:pPr algn="ctr"/>
            <a:endParaRPr lang="tr-TR" sz="3400" b="1" dirty="0"/>
          </a:p>
          <a:p>
            <a:pPr algn="ctr"/>
            <a:r>
              <a:rPr lang="tr-TR" sz="3400" b="1" dirty="0" smtClean="0"/>
              <a:t>Yükseköğretim </a:t>
            </a:r>
            <a:r>
              <a:rPr lang="tr-TR" sz="3400" b="1" dirty="0"/>
              <a:t>Kurumları </a:t>
            </a:r>
            <a:r>
              <a:rPr lang="tr-TR" sz="3400" b="1" dirty="0" smtClean="0"/>
              <a:t>Sınavı</a:t>
            </a:r>
          </a:p>
          <a:p>
            <a:pPr marL="0" indent="0" algn="ctr">
              <a:buNone/>
            </a:pPr>
            <a:r>
              <a:rPr lang="tr-TR" sz="3400" b="1" dirty="0" smtClean="0"/>
              <a:t>Tanıtım semineri</a:t>
            </a:r>
          </a:p>
          <a:p>
            <a:pPr marL="0" indent="0" algn="ctr">
              <a:buNone/>
            </a:pPr>
            <a:endParaRPr lang="tr-TR" sz="3400" b="1" dirty="0"/>
          </a:p>
          <a:p>
            <a:pPr marL="0" indent="0" algn="ctr">
              <a:buNone/>
            </a:pPr>
            <a:endParaRPr lang="tr-TR" sz="3400" b="1" dirty="0" smtClean="0"/>
          </a:p>
          <a:p>
            <a:pPr marL="0" indent="0" algn="ctr">
              <a:buNone/>
            </a:pPr>
            <a:endParaRPr lang="tr-TR" sz="3400" b="1" dirty="0"/>
          </a:p>
          <a:p>
            <a:pPr marL="0" indent="0" algn="ctr">
              <a:buNone/>
            </a:pPr>
            <a:endParaRPr lang="tr-TR" sz="3400" b="1" dirty="0" smtClean="0"/>
          </a:p>
          <a:p>
            <a:pPr marL="0" indent="0" algn="ctr">
              <a:buNone/>
            </a:pPr>
            <a:endParaRPr lang="tr-TR" sz="3400" b="1" dirty="0"/>
          </a:p>
          <a:p>
            <a:pPr marL="0" indent="0" algn="ctr">
              <a:buNone/>
            </a:pPr>
            <a:endParaRPr lang="tr-TR" sz="3400" b="1" dirty="0" smtClean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371475"/>
            <a:ext cx="11187112" cy="505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40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309680"/>
              </p:ext>
            </p:extLst>
          </p:nvPr>
        </p:nvGraphicFramePr>
        <p:xfrm>
          <a:off x="0" y="2"/>
          <a:ext cx="12192000" cy="6705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705600">
                <a:tc>
                  <a:txBody>
                    <a:bodyPr/>
                    <a:lstStyle/>
                    <a:p>
                      <a:pPr algn="ctr" fontAlgn="t"/>
                      <a:r>
                        <a:rPr lang="tr-TR" sz="3600" b="1" u="none" strike="noStrike" dirty="0" smtClean="0">
                          <a:effectLst/>
                        </a:rPr>
                        <a:t> </a:t>
                      </a:r>
                      <a:r>
                        <a:rPr lang="tr-TR" sz="66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Lisans programlarını tercih edebilmek için gerekli baraj puanı nedir</a:t>
                      </a:r>
                      <a:r>
                        <a:rPr lang="tr-TR" sz="66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  <a:p>
                      <a:pPr algn="ctr" fontAlgn="t"/>
                      <a:endParaRPr lang="tr-TR" sz="2800" b="1" i="0" u="none" strike="noStrike" dirty="0" smtClean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endParaRPr lang="tr-TR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3200" u="none" strike="noStrike" dirty="0" err="1">
                          <a:effectLst/>
                          <a:latin typeface="+mn-lt"/>
                        </a:rPr>
                        <a:t>TYT’den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 en az 150 puan almak koşuluyla, adayın TYT puanı ile sınavın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ikinci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oturumundaki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testlerden alacağı puanla birlikte hesaplanacak olan Sözel, Sayısal,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Eşit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Ağırlık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ve Dil puanının en az birinin 180 puan olması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gerekmektedir.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Adaylar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, 180 ve üzerinde puan aldıklarında, ilgili puan türünde öğrenci kabul eden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lisans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programlarından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tercih yapabilecektir.</a:t>
                      </a:r>
                      <a:endParaRPr lang="tr-TR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912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894172"/>
              </p:ext>
            </p:extLst>
          </p:nvPr>
        </p:nvGraphicFramePr>
        <p:xfrm>
          <a:off x="0" y="2"/>
          <a:ext cx="12192000" cy="67246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724654">
                <a:tc>
                  <a:txBody>
                    <a:bodyPr/>
                    <a:lstStyle/>
                    <a:p>
                      <a:pPr algn="ctr" fontAlgn="t"/>
                      <a:r>
                        <a:rPr lang="tr-TR" sz="4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tr-TR" sz="48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Lisans programlarını tercih edebilmek için gerekli baraj puanı nasıl hesaplanır?</a:t>
                      </a:r>
                      <a:endParaRPr lang="tr-TR" sz="3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endParaRPr lang="tr-TR" sz="1300" u="none" strike="noStrike" dirty="0" smtClean="0">
                        <a:effectLst/>
                        <a:latin typeface="+mn-lt"/>
                      </a:endParaRPr>
                    </a:p>
                    <a:p>
                      <a:pPr marL="457200" indent="-4572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tr-TR" sz="3200" b="1" u="none" strike="noStrike" dirty="0" smtClean="0">
                          <a:effectLst/>
                          <a:latin typeface="+mn-lt"/>
                        </a:rPr>
                        <a:t>Sözel </a:t>
                      </a:r>
                      <a:r>
                        <a:rPr lang="tr-TR" sz="3200" b="1" u="none" strike="noStrike" dirty="0">
                          <a:effectLst/>
                          <a:latin typeface="+mn-lt"/>
                        </a:rPr>
                        <a:t>Puan:   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[Temel Yeterlilik Testi %40] + [(Türk Dili ve Edebiyatı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– Sosyal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it-IT" sz="3200" u="none" strike="noStrike" dirty="0" smtClean="0">
                          <a:effectLst/>
                          <a:latin typeface="+mn-lt"/>
                        </a:rPr>
                        <a:t>Bilimler-1 </a:t>
                      </a:r>
                      <a:r>
                        <a:rPr lang="it-IT" sz="3200" u="none" strike="noStrike" dirty="0">
                          <a:effectLst/>
                          <a:latin typeface="+mn-lt"/>
                        </a:rPr>
                        <a:t>Testi (%50) + Sosyal Bilimler-2 Testi (%50)) %60]</a:t>
                      </a:r>
                      <a:endParaRPr lang="it-IT" sz="2000" b="0" i="0" u="none" strike="noStrike" dirty="0">
                        <a:effectLst/>
                        <a:latin typeface="+mn-lt"/>
                      </a:endParaRPr>
                    </a:p>
                    <a:p>
                      <a:pPr marL="457200" indent="-4572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nb-NO" sz="3200" b="1" u="none" strike="noStrike" dirty="0">
                          <a:effectLst/>
                          <a:latin typeface="+mn-lt"/>
                        </a:rPr>
                        <a:t>Sayısal Puan:    </a:t>
                      </a:r>
                      <a:r>
                        <a:rPr lang="nb-NO" sz="3200" u="none" strike="noStrike" dirty="0">
                          <a:effectLst/>
                          <a:latin typeface="+mn-lt"/>
                        </a:rPr>
                        <a:t>[Temel Yeterlilik Testi %40] + [(Matematik Testi (%50) + </a:t>
                      </a:r>
                      <a:r>
                        <a:rPr lang="nb-NO" sz="3200" u="none" strike="noStrike" dirty="0" smtClean="0">
                          <a:effectLst/>
                          <a:latin typeface="+mn-lt"/>
                        </a:rPr>
                        <a:t>Fen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Bilimleri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Testi (%50)) %60]</a:t>
                      </a:r>
                      <a:endParaRPr lang="tr-TR" sz="2000" b="0" i="0" u="none" strike="noStrike" dirty="0">
                        <a:effectLst/>
                        <a:latin typeface="+mn-lt"/>
                      </a:endParaRPr>
                    </a:p>
                    <a:p>
                      <a:pPr marL="457200" indent="-4572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tr-TR" sz="3200" b="1" u="none" strike="noStrike" dirty="0">
                          <a:effectLst/>
                          <a:latin typeface="+mn-lt"/>
                        </a:rPr>
                        <a:t>Eşit Ağırlık Puanı: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[Temel Yeterlilik Testi %40] + [(Türk Dili ve </a:t>
                      </a:r>
                      <a:r>
                        <a:rPr lang="tr-TR" sz="3200" u="none" strike="noStrike" dirty="0" err="1" smtClean="0">
                          <a:effectLst/>
                          <a:latin typeface="+mn-lt"/>
                        </a:rPr>
                        <a:t>EdebiyatıSosyal</a:t>
                      </a:r>
                      <a:r>
                        <a:rPr lang="it-IT" sz="3200" u="none" strike="noStrike" dirty="0" smtClean="0">
                          <a:effectLst/>
                          <a:latin typeface="+mn-lt"/>
                        </a:rPr>
                        <a:t>Bilimler-1 </a:t>
                      </a:r>
                      <a:r>
                        <a:rPr lang="it-IT" sz="3200" u="none" strike="noStrike" dirty="0">
                          <a:effectLst/>
                          <a:latin typeface="+mn-lt"/>
                        </a:rPr>
                        <a:t>Testi (%50) + Matematik Testi (%50)) %60]</a:t>
                      </a:r>
                      <a:endParaRPr lang="it-IT" sz="2000" b="0" i="0" u="none" strike="noStrike" dirty="0">
                        <a:effectLst/>
                        <a:latin typeface="+mn-lt"/>
                      </a:endParaRPr>
                    </a:p>
                    <a:p>
                      <a:pPr marL="457200" indent="-4572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tr-TR" sz="3200" b="1" u="none" strike="noStrike" dirty="0">
                          <a:effectLst/>
                          <a:latin typeface="+mn-lt"/>
                        </a:rPr>
                        <a:t>Dil Puanı:   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[Temel Yeterlilik Testi %40] + [Yabancı Dil Testi %60]</a:t>
                      </a:r>
                      <a:endParaRPr lang="tr-TR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356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471938"/>
              </p:ext>
            </p:extLst>
          </p:nvPr>
        </p:nvGraphicFramePr>
        <p:xfrm>
          <a:off x="133350" y="1"/>
          <a:ext cx="12058650" cy="6857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58650"/>
              </a:tblGrid>
              <a:tr h="6857997">
                <a:tc>
                  <a:txBody>
                    <a:bodyPr/>
                    <a:lstStyle/>
                    <a:p>
                      <a:pPr algn="ctr" fontAlgn="t"/>
                      <a:r>
                        <a:rPr lang="tr-TR" sz="1300" u="none" strike="noStrike" dirty="0" smtClean="0">
                          <a:effectLst/>
                        </a:rPr>
                        <a:t>  </a:t>
                      </a:r>
                      <a:r>
                        <a:rPr lang="tr-TR" sz="40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Sınavın ikinci oturumundan sonra elde edilecek puan türleri ile geçen </a:t>
                      </a:r>
                      <a:r>
                        <a:rPr lang="tr-TR" sz="4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sene</a:t>
                      </a:r>
                      <a:r>
                        <a:rPr lang="tr-TR" sz="28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4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uygulanan </a:t>
                      </a:r>
                      <a:r>
                        <a:rPr lang="tr-TR" sz="40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sınavlardaki puan türleri arasındaki ilişki nedir</a:t>
                      </a:r>
                      <a:r>
                        <a:rPr lang="tr-TR" sz="4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?</a:t>
                      </a:r>
                      <a:endParaRPr lang="tr-TR" sz="2800" b="1" i="0" u="none" strike="noStrike" dirty="0" smtClean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tr-TR" sz="18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tr-TR" sz="18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Geçen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sene adaylar YGS sonrası lisans programlarına yerleşmek için ikinci aşamada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Dil sınavı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dışında LYS-1, LYS-2, LYS-3 ve LYS-4 olmak üzere 4 ayrı oturumda 4 sınava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girmekteydi ve bu sınavlar sonrasında da 9 puan türü hesaplanmakta idi. Bu sene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ise adaylar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öğleden sonra Türk Dili ve Edebiyatı-Sosyal Bilimler-1, Matematik, Sosyal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Bilimler-2 ve Fen Bilimleri testlerinden oluşan tek bir sınava girecekler ve sadece 3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puan türü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hesaplanacaktır. Geçen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sene Türkçe-Sosyal (TS) olarak adlandırılan puan türüne, Sözel;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Matematik-Fen(MF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) olarak adlandırılan puan türüne, Sayısal; Türkçe-Matematik (TM)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olarak adlandırılan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puan türüne, Eşit Ağırlık puan türü karşılık gelmektedir.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653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474024"/>
              </p:ext>
            </p:extLst>
          </p:nvPr>
        </p:nvGraphicFramePr>
        <p:xfrm>
          <a:off x="0" y="133352"/>
          <a:ext cx="12192000" cy="6724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101997">
                <a:tc>
                  <a:txBody>
                    <a:bodyPr/>
                    <a:lstStyle/>
                    <a:p>
                      <a:pPr algn="ctr" fontAlgn="t"/>
                      <a:r>
                        <a:rPr lang="tr-TR" sz="3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Lisans </a:t>
                      </a:r>
                      <a:r>
                        <a:rPr lang="tr-TR" sz="32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programlarına yerleştirme için TYT Puanı ile Sözel, Sayısal, Eşit Ağırlık </a:t>
                      </a:r>
                      <a:r>
                        <a:rPr lang="tr-TR" sz="3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ve</a:t>
                      </a:r>
                      <a:r>
                        <a:rPr lang="tr-TR" sz="20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3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Dil </a:t>
                      </a:r>
                      <a:r>
                        <a:rPr lang="tr-TR" sz="32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Puanlarının, yerleştirme puanı hesaplanırken yerleştirme puanına </a:t>
                      </a:r>
                      <a:r>
                        <a:rPr lang="tr-TR" sz="3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katkısı</a:t>
                      </a:r>
                      <a:r>
                        <a:rPr lang="tr-TR" sz="20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3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hangi </a:t>
                      </a:r>
                      <a:r>
                        <a:rPr lang="tr-TR" sz="32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oranda olacaktır</a:t>
                      </a:r>
                      <a:r>
                        <a:rPr lang="tr-TR" sz="3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  <a:p>
                      <a:pPr algn="l" fontAlgn="t"/>
                      <a:endParaRPr lang="tr-T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tr-TR" sz="3600" u="none" strike="noStrike" dirty="0">
                          <a:effectLst/>
                          <a:latin typeface="+mn-lt"/>
                        </a:rPr>
                        <a:t>Yükseköğretim Kurumlan Sınavı’nda sabah ve öğleden sonraki oturumlardaki </a:t>
                      </a:r>
                      <a:r>
                        <a:rPr lang="tr-TR" sz="3600" u="none" strike="noStrike" dirty="0" smtClean="0">
                          <a:effectLst/>
                          <a:latin typeface="+mn-lt"/>
                        </a:rPr>
                        <a:t>testlerin</a:t>
                      </a:r>
                      <a:r>
                        <a:rPr lang="tr-TR" sz="24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600" u="none" strike="noStrike" dirty="0" smtClean="0">
                          <a:effectLst/>
                          <a:latin typeface="+mn-lt"/>
                        </a:rPr>
                        <a:t>yerleştirme </a:t>
                      </a:r>
                      <a:r>
                        <a:rPr lang="tr-TR" sz="3600" u="none" strike="noStrike" dirty="0">
                          <a:effectLst/>
                          <a:latin typeface="+mn-lt"/>
                        </a:rPr>
                        <a:t>puanına etkisi, geçtiğimiz yıl uygulanan YGS ve </a:t>
                      </a:r>
                      <a:r>
                        <a:rPr lang="tr-TR" sz="3600" u="none" strike="noStrike" dirty="0" err="1">
                          <a:effectLst/>
                          <a:latin typeface="+mn-lt"/>
                        </a:rPr>
                        <a:t>LYS’de</a:t>
                      </a:r>
                      <a:r>
                        <a:rPr lang="tr-TR" sz="3600" u="none" strike="noStrike" dirty="0">
                          <a:effectLst/>
                          <a:latin typeface="+mn-lt"/>
                        </a:rPr>
                        <a:t> adayın </a:t>
                      </a:r>
                      <a:r>
                        <a:rPr lang="tr-TR" sz="3600" u="none" strike="noStrike" dirty="0" smtClean="0">
                          <a:effectLst/>
                          <a:latin typeface="+mn-lt"/>
                        </a:rPr>
                        <a:t>yerleştirme</a:t>
                      </a:r>
                      <a:r>
                        <a:rPr lang="tr-TR" sz="24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600" u="none" strike="noStrike" dirty="0" smtClean="0">
                          <a:effectLst/>
                          <a:latin typeface="+mn-lt"/>
                        </a:rPr>
                        <a:t>puanına </a:t>
                      </a:r>
                      <a:r>
                        <a:rPr lang="tr-TR" sz="3600" u="none" strike="noStrike" dirty="0">
                          <a:effectLst/>
                          <a:latin typeface="+mn-lt"/>
                        </a:rPr>
                        <a:t>oransal etkisiyle aynıdır. Yani bütün adayların girmek zorunda olduğu ilk</a:t>
                      </a:r>
                      <a:endParaRPr lang="tr-TR" sz="24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3600" u="none" strike="noStrike" dirty="0">
                          <a:effectLst/>
                          <a:latin typeface="+mn-lt"/>
                        </a:rPr>
                        <a:t>oturum sonrası alınacak </a:t>
                      </a:r>
                      <a:r>
                        <a:rPr lang="tr-TR" sz="3600" u="none" strike="noStrike" dirty="0" err="1">
                          <a:effectLst/>
                          <a:latin typeface="+mn-lt"/>
                        </a:rPr>
                        <a:t>TYT’nin</a:t>
                      </a:r>
                      <a:r>
                        <a:rPr lang="tr-TR" sz="3600" u="none" strike="noStrike" dirty="0">
                          <a:effectLst/>
                          <a:latin typeface="+mn-lt"/>
                        </a:rPr>
                        <a:t> katkısı % 40; Sözel, Sayısal, Eşit Ağırlık ve </a:t>
                      </a:r>
                      <a:r>
                        <a:rPr lang="tr-TR" sz="3600" u="none" strike="noStrike" dirty="0" smtClean="0">
                          <a:effectLst/>
                          <a:latin typeface="+mn-lt"/>
                        </a:rPr>
                        <a:t>Dil</a:t>
                      </a:r>
                      <a:r>
                        <a:rPr lang="tr-TR" sz="24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600" u="none" strike="noStrike" dirty="0" smtClean="0">
                          <a:effectLst/>
                          <a:latin typeface="+mn-lt"/>
                        </a:rPr>
                        <a:t>alanlarındaki </a:t>
                      </a:r>
                      <a:r>
                        <a:rPr lang="tr-TR" sz="3600" u="none" strike="noStrike" dirty="0">
                          <a:effectLst/>
                          <a:latin typeface="+mn-lt"/>
                        </a:rPr>
                        <a:t>testlerden elde edilecek puanların katkısı % 60’tır.</a:t>
                      </a:r>
                      <a:endParaRPr lang="tr-TR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622653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15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469220"/>
              </p:ext>
            </p:extLst>
          </p:nvPr>
        </p:nvGraphicFramePr>
        <p:xfrm>
          <a:off x="0" y="1"/>
          <a:ext cx="12192001" cy="68067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2897"/>
                <a:gridCol w="2647865"/>
                <a:gridCol w="2631317"/>
                <a:gridCol w="1191539"/>
                <a:gridCol w="898383"/>
              </a:tblGrid>
              <a:tr h="118872">
                <a:tc rowSpan="4" gridSpan="3">
                  <a:txBody>
                    <a:bodyPr/>
                    <a:lstStyle/>
                    <a:p>
                      <a:pPr algn="ctr" fontAlgn="t"/>
                      <a:r>
                        <a:rPr lang="tr-TR" sz="2800" b="1" u="none" strike="noStrike" dirty="0" smtClean="0">
                          <a:effectLst/>
                        </a:rPr>
                        <a:t> </a:t>
                      </a:r>
                      <a:r>
                        <a:rPr lang="tr-TR" sz="4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Adaylar ikinci oturumdaki testlerden hangilerini cevaplandırabilir</a:t>
                      </a:r>
                      <a:r>
                        <a:rPr lang="tr-TR" sz="44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?</a:t>
                      </a:r>
                      <a:endParaRPr lang="tr-TR" sz="2800" b="1" u="none" strike="noStrike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 fontAlgn="t"/>
                      <a:endParaRPr lang="tr-TR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r>
                        <a:rPr lang="tr-TR" sz="2800" b="1" u="none" strike="noStrike" dirty="0">
                          <a:effectLst/>
                        </a:rPr>
                        <a:t>Aday, yerleşmeyi hedeflediği programın puan türünü dikkate </a:t>
                      </a:r>
                      <a:r>
                        <a:rPr lang="tr-TR" sz="2800" b="1" u="none" strike="noStrike" dirty="0" smtClean="0">
                          <a:effectLst/>
                        </a:rPr>
                        <a:t>alarak,</a:t>
                      </a:r>
                      <a:r>
                        <a:rPr lang="tr-TR" sz="2800" b="1" u="none" strike="noStrike" baseline="0" dirty="0" smtClean="0">
                          <a:effectLst/>
                        </a:rPr>
                        <a:t> </a:t>
                      </a:r>
                      <a:r>
                        <a:rPr lang="tr-TR" sz="2800" b="1" u="none" strike="noStrike" dirty="0" smtClean="0">
                          <a:effectLst/>
                        </a:rPr>
                        <a:t>ilgili testlerdeki</a:t>
                      </a:r>
                      <a:r>
                        <a:rPr lang="tr-TR" sz="2000" b="1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tr-TR" sz="2800" b="1" u="none" strike="noStrike" dirty="0" smtClean="0">
                          <a:effectLst/>
                        </a:rPr>
                        <a:t>soruları </a:t>
                      </a:r>
                      <a:r>
                        <a:rPr lang="tr-TR" sz="2800" b="1" u="none" strike="noStrike" dirty="0">
                          <a:effectLst/>
                        </a:rPr>
                        <a:t>cevaplandırabilir.</a:t>
                      </a:r>
                      <a:endParaRPr lang="tr-TR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/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</a:tr>
              <a:tr h="108065">
                <a:tc gridSpan="3" v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</a:tr>
              <a:tr h="118872">
                <a:tc gridSpan="3" vMerge="1">
                  <a:txBody>
                    <a:bodyPr/>
                    <a:lstStyle/>
                    <a:p>
                      <a:pPr algn="l" fontAlgn="t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</a:tr>
              <a:tr h="2211262">
                <a:tc gridSpan="3" vMerge="1">
                  <a:txBody>
                    <a:bodyPr/>
                    <a:lstStyle/>
                    <a:p>
                      <a:pPr algn="l" fontAlgn="t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/>
                </a:tc>
              </a:tr>
              <a:tr h="108065"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751">
                <a:tc rowSpan="2">
                  <a:txBody>
                    <a:bodyPr/>
                    <a:lstStyle/>
                    <a:p>
                      <a:pPr algn="l" fontAlgn="b"/>
                      <a:r>
                        <a:rPr lang="tr-TR" sz="2400" u="none" strike="noStrike" dirty="0">
                          <a:effectLst/>
                        </a:rPr>
                        <a:t>Aday, yerleşmeyi hedeflediği programın puan türünü dikkate alarak;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>
                          <a:effectLst/>
                        </a:rPr>
                        <a:t>TESTLER</a:t>
                      </a:r>
                      <a:endParaRPr lang="tr-T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2612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effectLst/>
                        </a:rPr>
                        <a:t>Türk Dili ve Edebiyatı-Sosyal Bilimler-1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effectLst/>
                        </a:rPr>
                        <a:t>Sosyal Bilimler-2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</a:rPr>
                        <a:t>Matematik</a:t>
                      </a:r>
                      <a:endParaRPr lang="tr-T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22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 dirty="0">
                          <a:effectLst/>
                        </a:rPr>
                        <a:t>Fen Bilimleri</a:t>
                      </a:r>
                      <a:endParaRPr lang="tr-T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536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u="none" strike="noStrike" dirty="0">
                          <a:effectLst/>
                        </a:rPr>
                        <a:t>Sözel Puan için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effectLst/>
                        </a:rPr>
                        <a:t>V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>
                          <a:effectLst/>
                        </a:rPr>
                        <a:t>V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 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22" marR="6118" marT="61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 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22" marR="6118" marT="61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536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u="none" strike="noStrike">
                          <a:effectLst/>
                        </a:rPr>
                        <a:t>Sayısal Puan için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 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22" marR="6118" marT="61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 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22" marR="6118" marT="61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effectLst/>
                        </a:rPr>
                        <a:t>V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>
                          <a:effectLst/>
                        </a:rPr>
                        <a:t>V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536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u="none" strike="noStrike">
                          <a:effectLst/>
                        </a:rPr>
                        <a:t>Eşit Ağırlık Puanı için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effectLst/>
                        </a:rPr>
                        <a:t>V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 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22" marR="6118" marT="61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>
                          <a:effectLst/>
                        </a:rPr>
                        <a:t>V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 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22" marR="6118" marT="61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536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u="none" strike="noStrike">
                          <a:effectLst/>
                        </a:rPr>
                        <a:t>Sözel + Eşit Ağırlık Puanı için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>
                          <a:effectLst/>
                        </a:rPr>
                        <a:t>V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effectLst/>
                        </a:rPr>
                        <a:t>V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>
                          <a:effectLst/>
                        </a:rPr>
                        <a:t>V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 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22" marR="6118" marT="61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536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u="none" strike="noStrike">
                          <a:effectLst/>
                        </a:rPr>
                        <a:t>Sayısal + Eşit Ağırlık Puanı için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>
                          <a:effectLst/>
                        </a:rPr>
                        <a:t>V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 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22" marR="6118" marT="61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effectLst/>
                        </a:rPr>
                        <a:t>V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>
                          <a:effectLst/>
                        </a:rPr>
                        <a:t>V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076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u="none" strike="noStrike" dirty="0">
                          <a:effectLst/>
                        </a:rPr>
                        <a:t>Sözel + Sayısal + Eşit Ağırlık Puanı için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effectLst/>
                        </a:rPr>
                        <a:t>V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>
                          <a:effectLst/>
                        </a:rPr>
                        <a:t>V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effectLst/>
                        </a:rPr>
                        <a:t>V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effectLst/>
                        </a:rPr>
                        <a:t>V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18" marR="6118" marT="61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01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00343"/>
              </p:ext>
            </p:extLst>
          </p:nvPr>
        </p:nvGraphicFramePr>
        <p:xfrm>
          <a:off x="0" y="-12"/>
          <a:ext cx="12192000" cy="67246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67400"/>
                <a:gridCol w="6324600"/>
              </a:tblGrid>
              <a:tr h="334468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r-TR" sz="2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İkinci </a:t>
                      </a:r>
                      <a:r>
                        <a:rPr lang="tr-TR" sz="20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oturumda yer alan testlerin içeriği nedir?</a:t>
                      </a:r>
                      <a:endParaRPr lang="tr-TR" sz="2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863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3" marR="6863" marT="6863" marB="0" anchor="b"/>
                </a:tc>
              </a:tr>
              <a:tr h="44664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Bu oturumda lise müfredatı esas alınacaktır.</a:t>
                      </a:r>
                      <a:endParaRPr lang="tr-TR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468">
                <a:tc>
                  <a:txBody>
                    <a:bodyPr/>
                    <a:lstStyle/>
                    <a:p>
                      <a:pPr algn="ctr" fontAlgn="t"/>
                      <a:r>
                        <a:rPr lang="tr-TR" sz="2000" b="1" u="sng" strike="noStrike" dirty="0">
                          <a:effectLst/>
                          <a:latin typeface="+mn-lt"/>
                        </a:rPr>
                        <a:t>İkinci Oturumdaki Testlerin İçeriği ve Soru Sayıları</a:t>
                      </a:r>
                      <a:endParaRPr lang="tr-TR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37"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3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TESTLER</a:t>
                      </a:r>
                      <a:endParaRPr lang="tr-TR" sz="14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Soru Sayısı</a:t>
                      </a:r>
                      <a:endParaRPr lang="tr-TR" sz="14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Türk Dili ve Edebiyatı-Sosyal Bilimler-1</a:t>
                      </a:r>
                      <a:endParaRPr lang="tr-TR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Türk Dili ve Edebiyatı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24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Sosyal Bilimler-1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Tarih -1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  <a:latin typeface="+mn-lt"/>
                        </a:rPr>
                        <a:t>10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Coğrafya-1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  <a:latin typeface="+mn-lt"/>
                        </a:rPr>
                        <a:t>6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Toplam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  <a:latin typeface="+mn-lt"/>
                        </a:rPr>
                        <a:t>40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Matematik Toplam</a:t>
                      </a:r>
                      <a:endParaRPr lang="tr-TR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  <a:latin typeface="+mn-lt"/>
                        </a:rPr>
                        <a:t>40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>
                          <a:effectLst/>
                          <a:latin typeface="+mn-lt"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82360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Sosyal Bilimler-2</a:t>
                      </a:r>
                      <a:endParaRPr lang="tr-TR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>
                          <a:effectLst/>
                          <a:latin typeface="+mn-lt"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82360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Tarih-2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  <a:latin typeface="+mn-lt"/>
                        </a:rPr>
                        <a:t>11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Coğrafya-2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11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  <a:latin typeface="+mn-lt"/>
                        </a:rPr>
                        <a:t>Felsefe Grubu (Mantık, Psikoloji, Sosyoloji)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12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  <a:latin typeface="+mn-lt"/>
                        </a:rPr>
                        <a:t>Din Kültürü ve Ahlak Bilgisi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6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Toplam</a:t>
                      </a:r>
                      <a:endParaRPr lang="tr-TR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40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Fen Bilimleri</a:t>
                      </a:r>
                      <a:endParaRPr lang="tr-TR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Fizik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  <a:latin typeface="+mn-lt"/>
                        </a:rPr>
                        <a:t>14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  <a:latin typeface="+mn-lt"/>
                        </a:rPr>
                        <a:t>Kimya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13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  <a:latin typeface="+mn-lt"/>
                        </a:rPr>
                        <a:t>Biyoloji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13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Toplam</a:t>
                      </a:r>
                      <a:endParaRPr lang="tr-TR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40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>
                          <a:effectLst/>
                          <a:latin typeface="+mn-lt"/>
                        </a:rPr>
                        <a:t> </a:t>
                      </a:r>
                      <a:endParaRPr lang="tr-TR" sz="1200" b="0" i="0" u="none" strike="noStrike">
                        <a:effectLst/>
                        <a:latin typeface="+mn-lt"/>
                      </a:endParaRPr>
                    </a:p>
                  </a:txBody>
                  <a:tcPr marL="6863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Yabancı Dil Toplam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80</a:t>
                      </a:r>
                      <a:endParaRPr lang="tr-T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40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994449"/>
              </p:ext>
            </p:extLst>
          </p:nvPr>
        </p:nvGraphicFramePr>
        <p:xfrm>
          <a:off x="0" y="-4"/>
          <a:ext cx="12192000" cy="672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724653">
                <a:tc>
                  <a:txBody>
                    <a:bodyPr/>
                    <a:lstStyle/>
                    <a:p>
                      <a:pPr algn="ctr" fontAlgn="t"/>
                      <a:endParaRPr lang="tr-TR" sz="13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tr-TR" sz="36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2018 </a:t>
                      </a:r>
                      <a:r>
                        <a:rPr lang="tr-TR" sz="36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yılında uygulanacak sistemde soru sayılarının azaltılması, </a:t>
                      </a:r>
                      <a:r>
                        <a:rPr lang="tr-TR" sz="36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puanların</a:t>
                      </a:r>
                      <a:r>
                        <a:rPr lang="tr-TR" sz="24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36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hesaplanmasında </a:t>
                      </a:r>
                      <a:r>
                        <a:rPr lang="tr-TR" sz="36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güçlük oluşturacak mıdır</a:t>
                      </a:r>
                      <a:r>
                        <a:rPr lang="tr-TR" sz="36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  <a:p>
                      <a:pPr algn="l" fontAlgn="t"/>
                      <a:endParaRPr lang="tr-TR" sz="13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tr-TR" sz="13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tr-T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MEB müfredatını kapsayan farklı düzeylerdeki öğrenme seviyesini ölçmeye dönük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nitelikli sorular yöneltileceğinden, puanların hesaplanmasında bir zorluk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yaşanmayacaktır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algn="ctr" fontAlgn="t"/>
                      <a:endParaRPr lang="tr-TR" sz="13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tr-T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tr-TR" sz="3600" b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36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Orta Öğretim Başarı Puanı (OBP)’</a:t>
                      </a:r>
                      <a:r>
                        <a:rPr lang="tr-TR" sz="3600" b="1" u="none" strike="noStrike" kern="120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nın</a:t>
                      </a:r>
                      <a:r>
                        <a:rPr lang="tr-TR" sz="36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hesaplanmasında bir değişiklik olacak</a:t>
                      </a:r>
                    </a:p>
                    <a:p>
                      <a:pPr algn="ctr" fontAlgn="t"/>
                      <a:r>
                        <a:rPr lang="tr-TR" sz="36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mıdır?</a:t>
                      </a:r>
                    </a:p>
                    <a:p>
                      <a:pPr algn="ctr" fontAlgn="t"/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Orta Öğretim Başarı Puanı (OBP)’</a:t>
                      </a:r>
                      <a:r>
                        <a:rPr lang="tr-TR" sz="3200" u="none" strike="noStrike" dirty="0" err="1">
                          <a:effectLst/>
                          <a:latin typeface="+mn-lt"/>
                        </a:rPr>
                        <a:t>nın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 katkı oranında ve hesaplanma şeklinde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bir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değişiklik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olmayacaktır.</a:t>
                      </a:r>
                      <a:endParaRPr lang="tr-TR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152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249766"/>
              </p:ext>
            </p:extLst>
          </p:nvPr>
        </p:nvGraphicFramePr>
        <p:xfrm>
          <a:off x="0" y="-2"/>
          <a:ext cx="12192000" cy="68580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858004">
                <a:tc>
                  <a:txBody>
                    <a:bodyPr/>
                    <a:lstStyle/>
                    <a:p>
                      <a:pPr algn="ctr" fontAlgn="t"/>
                      <a:endParaRPr lang="tr-TR" sz="1300" u="none" strike="noStrike" dirty="0" smtClean="0">
                        <a:effectLst/>
                      </a:endParaRPr>
                    </a:p>
                    <a:p>
                      <a:pPr algn="ctr" fontAlgn="t"/>
                      <a:endParaRPr lang="tr-TR" sz="1300" u="none" strike="noStrike" dirty="0" smtClean="0">
                        <a:effectLst/>
                      </a:endParaRPr>
                    </a:p>
                    <a:p>
                      <a:pPr algn="ctr" fontAlgn="t"/>
                      <a:endParaRPr lang="tr-TR" sz="1300" u="none" strike="noStrike" dirty="0" smtClean="0">
                        <a:effectLst/>
                      </a:endParaRPr>
                    </a:p>
                    <a:p>
                      <a:pPr algn="ctr" fontAlgn="t"/>
                      <a:endParaRPr lang="tr-TR" sz="13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tr-TR" sz="3600" b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TYT </a:t>
                      </a:r>
                      <a:r>
                        <a:rPr lang="tr-TR" sz="36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Puanında elde edilen 200 ve üzeri puanın ikinci yılda da kullanılması, her yıl</a:t>
                      </a:r>
                    </a:p>
                    <a:p>
                      <a:pPr algn="ctr" fontAlgn="t"/>
                      <a:r>
                        <a:rPr lang="tr-TR" sz="36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değişen soruların kolaylık ve zorluk dereceleri açısından sorun oluşturabilir mi</a:t>
                      </a:r>
                      <a:r>
                        <a:rPr lang="tr-TR" sz="3600" b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algn="ctr" fontAlgn="t"/>
                      <a:endParaRPr lang="tr-TR" sz="28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t"/>
                      <a:endParaRPr lang="tr-TR" sz="28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Adayların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, sınava girenler içindeki başarı sırası referans alınarak, aldıkları puan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takip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eden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yıldaki bu başarı sıralamasının karşılığına gelen puana dönüştürülecektir.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Bu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şekilde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farklı yıllarda sınava giren adaylar için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hak</a:t>
                      </a:r>
                      <a:r>
                        <a:rPr lang="tr-TR" sz="32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kaybının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önüne geçilerek adil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bir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puanlama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yapılmış olacaktır.</a:t>
                      </a:r>
                      <a:endParaRPr lang="tr-TR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45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694810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857999">
                <a:tc>
                  <a:txBody>
                    <a:bodyPr/>
                    <a:lstStyle/>
                    <a:p>
                      <a:pPr algn="ctr" fontAlgn="t"/>
                      <a:endParaRPr lang="tr-TR" sz="3200" b="1" u="none" strike="noStrike" dirty="0" smtClean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3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Tıp</a:t>
                      </a:r>
                      <a:r>
                        <a:rPr lang="tr-TR" sz="32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, Hukuk, Mühendislik, Mimarlık, Öğretmenlik Programlarına yerleştirme </a:t>
                      </a:r>
                      <a:r>
                        <a:rPr lang="tr-TR" sz="3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için</a:t>
                      </a:r>
                      <a:r>
                        <a:rPr lang="tr-TR" sz="3200" b="1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3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başarı sıralaması şartı devam edecek midir?</a:t>
                      </a:r>
                    </a:p>
                    <a:p>
                      <a:pPr algn="l" fontAlgn="t"/>
                      <a:endParaRPr lang="tr-TR" sz="13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tr-TR" sz="13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tr-TR" sz="13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tr-TR" sz="28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4000" u="none" strike="noStrike" dirty="0">
                          <a:effectLst/>
                          <a:latin typeface="+mn-lt"/>
                        </a:rPr>
                        <a:t>Evet. Bu programlarda başarı sıralaması şartı devam edecektir.</a:t>
                      </a:r>
                      <a:endParaRPr lang="tr-TR" sz="2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449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012762"/>
              </p:ext>
            </p:extLst>
          </p:nvPr>
        </p:nvGraphicFramePr>
        <p:xfrm>
          <a:off x="0" y="2"/>
          <a:ext cx="12192000" cy="6857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1178718">
                <a:tc>
                  <a:txBody>
                    <a:bodyPr/>
                    <a:lstStyle/>
                    <a:p>
                      <a:pPr algn="ctr" fontAlgn="t"/>
                      <a:r>
                        <a:rPr lang="tr-TR" sz="1300" u="none" strike="noStrike" dirty="0" smtClean="0">
                          <a:effectLst/>
                        </a:rPr>
                        <a:t>  </a:t>
                      </a:r>
                      <a:r>
                        <a:rPr lang="tr-TR" sz="4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Yükseköğretim Kurumları Sınavı ne zaman yapılacaktır?</a:t>
                      </a:r>
                      <a:endParaRPr lang="tr-TR" sz="10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071562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36154">
                <a:tc>
                  <a:txBody>
                    <a:bodyPr/>
                    <a:lstStyle/>
                    <a:p>
                      <a:pPr algn="ctr" fontAlgn="t"/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Yükseköğretim Kurumları Sınavının tarihi MEB’in eğitim-öğretim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takviminde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okulların </a:t>
                      </a:r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kapanış tarihi dikkate alınarak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belirlenmiştir.</a:t>
                      </a:r>
                      <a:r>
                        <a:rPr lang="tr-TR" sz="44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Sınav</a:t>
                      </a:r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, 23-24 Haziran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2018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tarihlerinde </a:t>
                      </a:r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yapılacaktır.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1071562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390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141448"/>
              </p:ext>
            </p:extLst>
          </p:nvPr>
        </p:nvGraphicFramePr>
        <p:xfrm>
          <a:off x="1" y="4"/>
          <a:ext cx="12191998" cy="64811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20659"/>
                <a:gridCol w="3195656"/>
                <a:gridCol w="3175683"/>
              </a:tblGrid>
              <a:tr h="1543022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tr-TR" sz="4000" b="1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 Yeni sistem ile önceki sistem arasındaki farklılıklar nelerdir?</a:t>
                      </a:r>
                      <a:endParaRPr lang="tr-TR" sz="32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</a:tr>
              <a:tr h="554282">
                <a:tc>
                  <a:txBody>
                    <a:bodyPr/>
                    <a:lstStyle/>
                    <a:p>
                      <a:pPr algn="ctr" fontAlgn="t"/>
                      <a:r>
                        <a:rPr lang="tr-TR" sz="2800" u="none" strike="noStrike">
                          <a:effectLst/>
                        </a:rPr>
                        <a:t>A) Sınavın uygulanışı bakımından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</a:tr>
              <a:tr h="503893">
                <a:tc>
                  <a:txBody>
                    <a:bodyPr/>
                    <a:lstStyle/>
                    <a:p>
                      <a:pPr algn="ctr" fontAlgn="b"/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</a:tr>
              <a:tr h="554282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1" u="none" strike="noStrike" dirty="0">
                          <a:effectLst/>
                        </a:rPr>
                        <a:t>Sınavın Uygulanması</a:t>
                      </a:r>
                      <a:endParaRPr lang="tr-TR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1" u="none" strike="noStrike" dirty="0">
                          <a:effectLst/>
                        </a:rPr>
                        <a:t>Önceki Sistem</a:t>
                      </a:r>
                      <a:endParaRPr lang="tr-TR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1" u="none" strike="noStrike" dirty="0">
                          <a:effectLst/>
                        </a:rPr>
                        <a:t>Yeni Sistem</a:t>
                      </a:r>
                      <a:endParaRPr lang="tr-TR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</a:tr>
              <a:tr h="554282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1" u="none" strike="noStrike" dirty="0">
                          <a:effectLst/>
                        </a:rPr>
                        <a:t>Aylar</a:t>
                      </a:r>
                      <a:endParaRPr lang="tr-TR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1" u="none" strike="noStrike" dirty="0">
                          <a:effectLst/>
                        </a:rPr>
                        <a:t>Mart-Haziran</a:t>
                      </a:r>
                      <a:endParaRPr lang="tr-TR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1" u="none" strike="noStrike" dirty="0">
                          <a:effectLst/>
                        </a:rPr>
                        <a:t>Haziran</a:t>
                      </a:r>
                      <a:endParaRPr lang="tr-TR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</a:tr>
              <a:tr h="554282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Hafta sonu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3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>
                          <a:effectLst/>
                        </a:rPr>
                        <a:t>1</a:t>
                      </a:r>
                      <a:endParaRPr lang="tr-T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</a:tr>
              <a:tr h="554282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Gün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3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1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</a:tr>
              <a:tr h="554282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Oturum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6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3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</a:tr>
              <a:tr h="554282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Puan Türü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18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5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</a:tr>
              <a:tr h="554282"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Baraj Puan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>
                          <a:effectLst/>
                        </a:rPr>
                        <a:t>150/180</a:t>
                      </a:r>
                      <a:endParaRPr lang="tr-T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u="none" strike="noStrike" dirty="0">
                          <a:effectLst/>
                        </a:rPr>
                        <a:t>150/180</a:t>
                      </a:r>
                      <a:endParaRPr lang="tr-T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7887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6519476"/>
              </p:ext>
            </p:extLst>
          </p:nvPr>
        </p:nvGraphicFramePr>
        <p:xfrm>
          <a:off x="0" y="0"/>
          <a:ext cx="12192000" cy="6858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858002">
                <a:tc>
                  <a:txBody>
                    <a:bodyPr/>
                    <a:lstStyle/>
                    <a:p>
                      <a:pPr algn="l" fontAlgn="t"/>
                      <a:r>
                        <a:rPr lang="tr-TR" sz="1300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l" fontAlgn="t"/>
                      <a:endParaRPr lang="tr-TR" sz="13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tr-TR" sz="44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Yükseköğretim </a:t>
                      </a:r>
                      <a:r>
                        <a:rPr lang="tr-TR" sz="44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Kurumları Sınavı oturumlarında soru sayıları ve süreler ne şekilde</a:t>
                      </a:r>
                      <a:endParaRPr lang="tr-TR" sz="32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44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olacaktır</a:t>
                      </a:r>
                      <a:r>
                        <a:rPr lang="tr-TR" sz="44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  <a:p>
                      <a:pPr algn="l" fontAlgn="t"/>
                      <a:endParaRPr lang="tr-T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Birinci Oturumda yapılacak Temel Yeterlilik Testi (TYT)’</a:t>
                      </a:r>
                      <a:r>
                        <a:rPr lang="tr-TR" sz="4400" u="none" strike="noStrike" dirty="0" err="1">
                          <a:effectLst/>
                          <a:latin typeface="+mn-lt"/>
                        </a:rPr>
                        <a:t>nde</a:t>
                      </a:r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; 40 Türkçe, 40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Temel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Matematik </a:t>
                      </a:r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olmak üzere toplam 80 soru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sorulacaktır.</a:t>
                      </a:r>
                      <a:r>
                        <a:rPr lang="tr-TR" sz="44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Temel </a:t>
                      </a:r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Yeterlilik Testi (TYT)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’</a:t>
                      </a:r>
                      <a:r>
                        <a:rPr lang="tr-TR" sz="4400" u="none" strike="noStrike" dirty="0" err="1" smtClean="0">
                          <a:effectLst/>
                          <a:latin typeface="+mn-lt"/>
                        </a:rPr>
                        <a:t>nin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süresi </a:t>
                      </a:r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90 dakikadır.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07586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637453"/>
              </p:ext>
            </p:extLst>
          </p:nvPr>
        </p:nvGraphicFramePr>
        <p:xfrm>
          <a:off x="0" y="-1"/>
          <a:ext cx="12192000" cy="72501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06548"/>
                <a:gridCol w="2858498"/>
                <a:gridCol w="2840630"/>
                <a:gridCol w="1286324"/>
              </a:tblGrid>
              <a:tr h="502920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tr-TR" sz="4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Birinci Oturum</a:t>
                      </a:r>
                      <a:endParaRPr lang="tr-TR" sz="3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/>
                </a:tc>
              </a:tr>
              <a:tr h="457202"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/>
                </a:tc>
              </a:tr>
              <a:tr h="502920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tr-TR" sz="4000" b="1" u="sng" strike="noStrike" dirty="0">
                          <a:effectLst/>
                        </a:rPr>
                        <a:t>Temel Yeterlilik Testi (TYT)</a:t>
                      </a:r>
                      <a:endParaRPr lang="tr-TR" sz="3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/>
                </a:tc>
              </a:tr>
              <a:tr h="457202"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83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  <a:latin typeface="+mn-lt"/>
                        </a:rPr>
                        <a:t>Temel Yeterlilik Testi</a:t>
                      </a:r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>
                          <a:effectLst/>
                          <a:latin typeface="+mn-lt"/>
                        </a:rPr>
                        <a:t>Soru Sayısı</a:t>
                      </a:r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>
                          <a:effectLst/>
                          <a:latin typeface="+mn-lt"/>
                        </a:rPr>
                        <a:t>Toplam Süre</a:t>
                      </a:r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>
                          <a:effectLst/>
                          <a:latin typeface="+mn-lt"/>
                        </a:rPr>
                        <a:t>Soru Başına Ortalama Süre</a:t>
                      </a:r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>
                          <a:effectLst/>
                          <a:latin typeface="+mn-lt"/>
                        </a:rPr>
                        <a:t>Türkçe</a:t>
                      </a:r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>
                          <a:effectLst/>
                          <a:latin typeface="+mn-lt"/>
                        </a:rPr>
                        <a:t>40</a:t>
                      </a:r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4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9263" marR="6605" marT="66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  <a:latin typeface="+mn-lt"/>
                        </a:rPr>
                        <a:t>1,125 dk</a:t>
                      </a:r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>
                          <a:effectLst/>
                          <a:latin typeface="+mn-lt"/>
                        </a:rPr>
                        <a:t>Temel Matematik</a:t>
                      </a:r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>
                          <a:effectLst/>
                          <a:latin typeface="+mn-lt"/>
                        </a:rPr>
                        <a:t>40</a:t>
                      </a:r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>
                          <a:effectLst/>
                          <a:latin typeface="+mn-lt"/>
                        </a:rPr>
                        <a:t>Toplam</a:t>
                      </a:r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>
                          <a:effectLst/>
                          <a:latin typeface="+mn-lt"/>
                        </a:rPr>
                        <a:t>80</a:t>
                      </a:r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>
                          <a:effectLst/>
                          <a:latin typeface="+mn-lt"/>
                        </a:rPr>
                        <a:t>90 dk.</a:t>
                      </a:r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57202"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 fontAlgn="t"/>
                      <a:r>
                        <a:rPr lang="tr-TR" sz="1800" b="1" u="none" strike="noStrike" dirty="0">
                          <a:effectLst/>
                          <a:latin typeface="+mn-lt"/>
                        </a:rPr>
                        <a:t>İkinci Oturumda adaylara Türk Dili ve Edebiyatı-Sosyal Bilimler-1 Testinde 40, Sosyal</a:t>
                      </a:r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 fontAlgn="t"/>
                      <a:r>
                        <a:rPr lang="tr-TR" sz="1800" b="1" u="none" strike="noStrike" dirty="0">
                          <a:effectLst/>
                          <a:latin typeface="+mn-lt"/>
                        </a:rPr>
                        <a:t>Bilimler-2 Testinde 40, Matematik Testinde 40 ve Fen Bilimleri Testinde 40 olmak</a:t>
                      </a:r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 fontAlgn="t"/>
                      <a:r>
                        <a:rPr lang="tr-TR" sz="1800" b="1" u="none" strike="noStrike" dirty="0">
                          <a:effectLst/>
                          <a:latin typeface="+mn-lt"/>
                        </a:rPr>
                        <a:t>üzere toplam 160 soru sorulacaktır.</a:t>
                      </a:r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2"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71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6996727"/>
              </p:ext>
            </p:extLst>
          </p:nvPr>
        </p:nvGraphicFramePr>
        <p:xfrm>
          <a:off x="0" y="-4"/>
          <a:ext cx="12192000" cy="7080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858004">
                <a:tc>
                  <a:txBody>
                    <a:bodyPr/>
                    <a:lstStyle/>
                    <a:p>
                      <a:pPr marL="342900" indent="-342900" algn="ctr" fontAlgn="t">
                        <a:buFont typeface="Wingdings" panose="05000000000000000000" pitchFamily="2" charset="2"/>
                        <a:buChar char="Ø"/>
                      </a:pPr>
                      <a:endParaRPr lang="tr-TR" sz="2800" u="none" strike="noStrike" dirty="0" smtClean="0">
                        <a:effectLst/>
                        <a:latin typeface="+mn-lt"/>
                      </a:endParaRPr>
                    </a:p>
                    <a:p>
                      <a:pPr marL="514350" indent="-514350" algn="ctr" fontAlgn="t">
                        <a:buFont typeface="Wingdings" panose="05000000000000000000" pitchFamily="2" charset="2"/>
                        <a:buChar char="Ø"/>
                      </a:pP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Adayın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Sözel, Sayısal, Eşit Ağırlık puan türlerinden birinin oluşması için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ilgili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iki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testten 80 soru cevaplandırması gerekmektedir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285750" indent="-285750" algn="ctr" fontAlgn="t">
                        <a:buFont typeface="Wingdings" panose="05000000000000000000" pitchFamily="2" charset="2"/>
                        <a:buChar char="Ø"/>
                      </a:pPr>
                      <a:endParaRPr lang="tr-TR" sz="2800" b="0" i="0" u="none" strike="noStrike" dirty="0" smtClean="0">
                        <a:effectLst/>
                        <a:latin typeface="+mn-lt"/>
                      </a:endParaRPr>
                    </a:p>
                    <a:p>
                      <a:pPr marL="285750" indent="-285750" algn="ctr" fontAlgn="t">
                        <a:buFont typeface="Wingdings" panose="05000000000000000000" pitchFamily="2" charset="2"/>
                        <a:buChar char="Ø"/>
                      </a:pP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Ø"/>
                      </a:pP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Adayın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, Sözel, Sayısal, Eşit Ağırlık puan türlerinin üçünün de oluşması için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dört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testin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tüm sorularını yani 160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soru</a:t>
                      </a:r>
                      <a:r>
                        <a:rPr lang="tr-TR" sz="28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cevaplandırması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gerekmektedir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Ø"/>
                      </a:pPr>
                      <a:endParaRPr lang="tr-TR" sz="2800" u="none" strike="noStrike" dirty="0" smtClean="0">
                        <a:effectLst/>
                        <a:latin typeface="+mn-lt"/>
                      </a:endParaRP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Ø"/>
                      </a:pPr>
                      <a:endParaRPr lang="tr-TR" sz="2800" u="none" strike="noStrike" dirty="0" smtClean="0">
                        <a:effectLst/>
                        <a:latin typeface="+mn-lt"/>
                      </a:endParaRPr>
                    </a:p>
                    <a:p>
                      <a:pPr marL="285750" indent="-285750" algn="ctr" fontAlgn="t">
                        <a:buFont typeface="Wingdings" panose="05000000000000000000" pitchFamily="2" charset="2"/>
                        <a:buChar char="Ø"/>
                      </a:pP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Ø"/>
                      </a:pP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Adayın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, Sözel ve Eşit Ağırlık puan türlerinin oluşması için ilgili üç testten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120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soru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cevaplandırması gerekmektedir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Ø"/>
                      </a:pPr>
                      <a:endParaRPr lang="tr-TR" sz="2800" u="none" strike="noStrike" dirty="0" smtClean="0">
                        <a:effectLst/>
                        <a:latin typeface="+mn-lt"/>
                      </a:endParaRP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Ø"/>
                      </a:pPr>
                      <a:endParaRPr lang="tr-TR" sz="2800" u="none" strike="noStrike" dirty="0" smtClean="0">
                        <a:effectLst/>
                        <a:latin typeface="+mn-lt"/>
                      </a:endParaRPr>
                    </a:p>
                    <a:p>
                      <a:pPr marL="285750" indent="-285750" algn="ctr" fontAlgn="t">
                        <a:buFont typeface="Wingdings" panose="05000000000000000000" pitchFamily="2" charset="2"/>
                        <a:buChar char="Ø"/>
                      </a:pP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marL="342900" indent="-342900" algn="ctr" fontAlgn="t">
                        <a:buFont typeface="Wingdings" panose="05000000000000000000" pitchFamily="2" charset="2"/>
                        <a:buChar char="Ø"/>
                      </a:pP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Adayın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, Sayısal ve Eşit Ağırlık puan türlerinin oluşması için ilgili üç testten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120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soru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cevaplandırması gerekmektedir</a:t>
                      </a:r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285750" indent="-285750" algn="ctr" fontAlgn="t">
                        <a:buFont typeface="Wingdings" panose="05000000000000000000" pitchFamily="2" charset="2"/>
                        <a:buChar char="Ø"/>
                      </a:pP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71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202602"/>
              </p:ext>
            </p:extLst>
          </p:nvPr>
        </p:nvGraphicFramePr>
        <p:xfrm>
          <a:off x="1" y="-7"/>
          <a:ext cx="12191998" cy="7124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7750"/>
                <a:gridCol w="2304647"/>
                <a:gridCol w="2290243"/>
                <a:gridCol w="1037092"/>
                <a:gridCol w="781934"/>
                <a:gridCol w="395083"/>
                <a:gridCol w="395083"/>
                <a:gridCol w="395083"/>
                <a:gridCol w="395083"/>
              </a:tblGrid>
              <a:tr h="207305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tr-TR" sz="20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İ</a:t>
                      </a:r>
                      <a:r>
                        <a:rPr lang="tr-TR" sz="2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kinci </a:t>
                      </a:r>
                      <a:r>
                        <a:rPr lang="tr-TR" sz="20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Oturum</a:t>
                      </a:r>
                      <a:endParaRPr lang="tr-TR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325" marR="5325" marT="5325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</a:tr>
              <a:tr h="188458"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</a:tr>
              <a:tr h="207305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tr-TR" sz="1200" b="1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Sözel, Sayısal ve Eşit Ağırlık Testleri</a:t>
                      </a:r>
                      <a:endParaRPr lang="tr-TR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325" marR="5325" marT="5325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</a:tr>
              <a:tr h="188458"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/>
                </a:tc>
              </a:tr>
              <a:tr h="2054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Testler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  <a:latin typeface="+mn-lt"/>
                        </a:rPr>
                        <a:t>Soru Sayısı</a:t>
                      </a:r>
                      <a:endParaRPr lang="tr-TR" sz="1100" b="1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700" u="none" strike="noStrike" dirty="0">
                          <a:effectLst/>
                        </a:rPr>
                        <a:t>Cevaplanacak Soru Sayısına Göre Soru Başına Ortalama Süreler</a:t>
                      </a:r>
                      <a:endParaRPr lang="tr-TR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25" marR="5325" marT="53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6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>
                          <a:effectLst/>
                          <a:latin typeface="+mn-lt"/>
                        </a:rPr>
                        <a:t>İki Test 80 Soru</a:t>
                      </a:r>
                      <a:endParaRPr lang="tr-TR" sz="1100" b="1" i="0" u="none" strike="noStrike">
                        <a:effectLst/>
                        <a:latin typeface="+mn-lt"/>
                      </a:endParaRPr>
                    </a:p>
                  </a:txBody>
                  <a:tcPr marL="127806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>
                          <a:effectLst/>
                          <a:latin typeface="+mn-lt"/>
                        </a:rPr>
                        <a:t>Üç Test 120 Soru</a:t>
                      </a:r>
                      <a:endParaRPr lang="tr-TR" sz="1100" b="1" i="0" u="none" strike="noStrike">
                        <a:effectLst/>
                        <a:latin typeface="+mn-lt"/>
                      </a:endParaRPr>
                    </a:p>
                  </a:txBody>
                  <a:tcPr marL="127806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Dört Test 160 Soru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63903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>
                          <a:effectLst/>
                          <a:latin typeface="+mn-lt"/>
                        </a:rPr>
                        <a:t>Türk Dili ve Edebiyatı-Sosyal Bilimler-1</a:t>
                      </a:r>
                      <a:endParaRPr lang="tr-TR" sz="1100" b="1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40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63903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2,25 </a:t>
                      </a:r>
                      <a:r>
                        <a:rPr lang="tr-TR" sz="1200" b="1" u="none" strike="noStrike" dirty="0" err="1">
                          <a:effectLst/>
                          <a:latin typeface="+mn-lt"/>
                        </a:rPr>
                        <a:t>dk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127806" marR="5325" marT="53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1,5 </a:t>
                      </a:r>
                      <a:r>
                        <a:rPr lang="tr-TR" sz="1200" b="1" u="none" strike="noStrike" dirty="0" err="1">
                          <a:effectLst/>
                          <a:latin typeface="+mn-lt"/>
                        </a:rPr>
                        <a:t>dk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1,125 </a:t>
                      </a:r>
                      <a:r>
                        <a:rPr lang="tr-TR" sz="1200" b="1" u="none" strike="noStrike" dirty="0" err="1">
                          <a:effectLst/>
                          <a:latin typeface="+mn-lt"/>
                        </a:rPr>
                        <a:t>dk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63903" marR="5325" marT="53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Sosyal Bilimler-2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40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63903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Matematik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40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63903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Fen Bilimleri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40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63903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Toplam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>
                          <a:effectLst/>
                          <a:latin typeface="+mn-lt"/>
                        </a:rPr>
                        <a:t>160</a:t>
                      </a:r>
                      <a:endParaRPr lang="tr-TR" sz="1100" b="1" i="0" u="none" strike="noStrike">
                        <a:effectLst/>
                        <a:latin typeface="+mn-lt"/>
                      </a:endParaRPr>
                    </a:p>
                  </a:txBody>
                  <a:tcPr marL="63903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>
                          <a:effectLst/>
                          <a:latin typeface="+mn-lt"/>
                        </a:rPr>
                        <a:t>180 dk (3 saat)</a:t>
                      </a:r>
                      <a:endParaRPr lang="tr-TR" sz="1100" b="1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180 </a:t>
                      </a:r>
                      <a:r>
                        <a:rPr lang="tr-TR" sz="1200" b="1" u="none" strike="noStrike" dirty="0" err="1">
                          <a:effectLst/>
                          <a:latin typeface="+mn-lt"/>
                        </a:rPr>
                        <a:t>dk</a:t>
                      </a:r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 (3 saat)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180 </a:t>
                      </a:r>
                      <a:r>
                        <a:rPr lang="tr-TR" sz="1200" b="1" u="none" strike="noStrike" dirty="0" err="1">
                          <a:effectLst/>
                          <a:latin typeface="+mn-lt"/>
                        </a:rPr>
                        <a:t>dk</a:t>
                      </a:r>
                      <a:r>
                        <a:rPr lang="tr-TR" sz="1200" b="1" u="none" strike="noStrike" dirty="0">
                          <a:effectLst/>
                          <a:latin typeface="+mn-lt"/>
                        </a:rPr>
                        <a:t>(3 saat)</a:t>
                      </a:r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8458">
                <a:tc>
                  <a:txBody>
                    <a:bodyPr/>
                    <a:lstStyle/>
                    <a:p>
                      <a:pPr algn="ctr" fontAlgn="b"/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1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1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1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21476">
                <a:tc gridSpan="9">
                  <a:txBody>
                    <a:bodyPr/>
                    <a:lstStyle/>
                    <a:p>
                      <a:pPr algn="just" fontAlgn="t"/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Geçmiş yıllarda yapılan sınavlarda soru başına 0,81 - 1,68 dakika arasında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değişen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süreler </a:t>
                      </a:r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verilmekte iken, Yükseköğretim Kurumlan Sınavında soru başına 1,125 -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2,25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dakika </a:t>
                      </a:r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arasında değişen süreler verilmiş olup bu süreler, geçmiş yıllarda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yapılan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sınavlardaki </a:t>
                      </a:r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sürelerin gerisinde kalmamakta, hatta önüne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geçmektedir.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Yükseköğretim </a:t>
                      </a:r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Kurumlan Sınavı’nda, bilinçli bir adayın bir veya iki puan türünden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bir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programa </a:t>
                      </a:r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müracaat edeceği varsayılmaktadır. Geçmiş yıllara ait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istatistikler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incelendiğinde </a:t>
                      </a:r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de bu durum doğrulanmaktadır.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algn="just" fontAlgn="t"/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Bununla birlikte Yükseköğretim Kurumlan Sınavında puan türlerinin tümünden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tercih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nb-NO" sz="2000" u="none" strike="noStrike" dirty="0" smtClean="0">
                          <a:effectLst/>
                          <a:latin typeface="+mn-lt"/>
                        </a:rPr>
                        <a:t>yapmak </a:t>
                      </a:r>
                      <a:r>
                        <a:rPr lang="nb-NO" sz="2000" u="none" strike="noStrike" dirty="0">
                          <a:effectLst/>
                          <a:latin typeface="+mn-lt"/>
                        </a:rPr>
                        <a:t>isteyen adaylar için de yeterli süre verilmiştir.</a:t>
                      </a:r>
                      <a:endParaRPr lang="nb-NO" sz="18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3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Yükseköğretim </a:t>
                      </a:r>
                      <a:r>
                        <a:rPr lang="tr-TR" sz="32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Kurumlan Sınavı oturumlarında kaç kitapçık verilecektir?</a:t>
                      </a:r>
                      <a:endParaRPr lang="tr-TR" sz="2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Yükseköğretim Kurumlan Sınavında birinci oturumda (TYT) bir, ikinci oturumda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bir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olmak </a:t>
                      </a:r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üzere toplam iki kitapçık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verilecektir.</a:t>
                      </a:r>
                      <a:r>
                        <a:rPr lang="tr-TR" sz="1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000" u="none" strike="noStrike" dirty="0" smtClean="0">
                          <a:effectLst/>
                          <a:latin typeface="+mn-lt"/>
                        </a:rPr>
                        <a:t>Bu </a:t>
                      </a:r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uygulama, adaylara zamanı kullanma ve planlama hususunda imkan ve avantaj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000" u="none" strike="noStrike" dirty="0">
                          <a:effectLst/>
                          <a:latin typeface="+mn-lt"/>
                        </a:rPr>
                        <a:t>sağlayan bir durumdur.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5325" marR="5325" marT="53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33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702006"/>
              </p:ext>
            </p:extLst>
          </p:nvPr>
        </p:nvGraphicFramePr>
        <p:xfrm>
          <a:off x="0" y="0"/>
          <a:ext cx="12192000" cy="73196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1758462">
                <a:tc>
                  <a:txBody>
                    <a:bodyPr/>
                    <a:lstStyle/>
                    <a:p>
                      <a:pPr algn="ctr" fontAlgn="t"/>
                      <a:r>
                        <a:rPr lang="tr-TR" sz="36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Yükseköğretim </a:t>
                      </a:r>
                      <a:r>
                        <a:rPr lang="tr-TR" sz="3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Kurumlan Sınavı saat kaçta başlayacaktır?</a:t>
                      </a:r>
                      <a:endParaRPr lang="tr-TR" sz="2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598602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42475">
                <a:tc>
                  <a:txBody>
                    <a:bodyPr/>
                    <a:lstStyle/>
                    <a:p>
                      <a:pPr algn="ctr" fontAlgn="t"/>
                      <a:r>
                        <a:rPr lang="tr-TR" sz="4800" b="1" u="none" strike="noStrike" dirty="0">
                          <a:effectLst/>
                        </a:rPr>
                        <a:t>Yükseköğretim Kurumları Sınavı saatleri ÖSYM tarafından belirlenecek, </a:t>
                      </a:r>
                      <a:r>
                        <a:rPr lang="tr-TR" sz="4800" b="1" u="none" strike="noStrike" dirty="0" smtClean="0">
                          <a:effectLst/>
                        </a:rPr>
                        <a:t>Başvuru </a:t>
                      </a:r>
                      <a:r>
                        <a:rPr lang="tr-TR" sz="4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Kılavuzu’nda ve ÖSYM’nin web sayfasında ilan edilecektir</a:t>
                      </a:r>
                      <a:endParaRPr lang="tr-TR" sz="4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1758462">
                <a:tc>
                  <a:txBody>
                    <a:bodyPr/>
                    <a:lstStyle/>
                    <a:p>
                      <a:pPr algn="ctr" fontAlgn="t"/>
                      <a:r>
                        <a:rPr lang="tr-TR" sz="1300" b="1" u="none" strike="noStrike" dirty="0" smtClean="0">
                          <a:effectLst/>
                        </a:rPr>
                        <a:t>.</a:t>
                      </a:r>
                      <a:endParaRPr lang="tr-TR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38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2857500" y="3382169"/>
          <a:ext cx="6477000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7000"/>
              </a:tblGrid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tr-TR" sz="1300" u="none" strike="noStrike">
                          <a:effectLst/>
                        </a:rPr>
                        <a:t>24.    Yükseköğretim Kurumları Sınavı’nın oturumları arasında ne kadar süre ile ara</a:t>
                      </a:r>
                      <a:endParaRPr lang="tr-T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tr-TR" sz="1300" u="none" strike="noStrike">
                          <a:effectLst/>
                        </a:rPr>
                        <a:t>verilecektir?</a:t>
                      </a:r>
                      <a:endParaRPr lang="tr-T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tr-TR" sz="1300" u="none" strike="noStrike">
                          <a:effectLst/>
                        </a:rPr>
                        <a:t>Yükseköğretim Kurumları Sınavı oturum saatleri arasındaki aralar, ÖSYM tarafından</a:t>
                      </a:r>
                      <a:endParaRPr lang="tr-T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tr-TR" sz="1300" u="none" strike="noStrike">
                          <a:effectLst/>
                        </a:rPr>
                        <a:t>belirlenecek, Başvuru Kılavuzu’nda ve ÖSYM’nin web sayfasında ilan edilecektir.</a:t>
                      </a:r>
                      <a:endParaRPr lang="tr-T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tr-TR" sz="1300" u="none" strike="noStrike" dirty="0">
                          <a:effectLst/>
                        </a:rPr>
                        <a:t>Bununla birlikte bu süre iki saatten az olmayacaktır.</a:t>
                      </a:r>
                      <a:endParaRPr lang="tr-T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733001"/>
              </p:ext>
            </p:extLst>
          </p:nvPr>
        </p:nvGraphicFramePr>
        <p:xfrm>
          <a:off x="0" y="-2"/>
          <a:ext cx="12192000" cy="6858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2445536">
                <a:tc>
                  <a:txBody>
                    <a:bodyPr/>
                    <a:lstStyle/>
                    <a:p>
                      <a:pPr algn="ctr" fontAlgn="t"/>
                      <a:r>
                        <a:rPr lang="tr-TR" sz="36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4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Yükseköğretim Kurumları Sınavı’nın oturumları arasında ne </a:t>
                      </a:r>
                      <a:r>
                        <a:rPr lang="tr-TR" sz="44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kadar</a:t>
                      </a:r>
                      <a:r>
                        <a:rPr lang="tr-TR" sz="4400" b="1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44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süre </a:t>
                      </a:r>
                      <a:r>
                        <a:rPr lang="tr-TR" sz="44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ile </a:t>
                      </a:r>
                      <a:r>
                        <a:rPr lang="tr-TR" sz="44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ara</a:t>
                      </a:r>
                      <a:r>
                        <a:rPr lang="tr-TR" sz="3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44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verilecektir</a:t>
                      </a:r>
                      <a:r>
                        <a:rPr lang="tr-TR" sz="44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?</a:t>
                      </a:r>
                      <a:endParaRPr lang="tr-TR" sz="32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45351">
                <a:tc>
                  <a:txBody>
                    <a:bodyPr/>
                    <a:lstStyle/>
                    <a:p>
                      <a:pPr algn="ctr" fontAlgn="b"/>
                      <a:endParaRPr lang="tr-TR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67115">
                <a:tc>
                  <a:txBody>
                    <a:bodyPr/>
                    <a:lstStyle/>
                    <a:p>
                      <a:pPr algn="ctr" fontAlgn="t"/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Yükseköğretim Kurumları Sınavı oturum saatleri arasındaki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aralar,</a:t>
                      </a:r>
                      <a:r>
                        <a:rPr lang="tr-TR" sz="44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ÖSYM tarafından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belirlenecek</a:t>
                      </a:r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, Başvuru Kılavuzu’nda ve ÖSYM’nin web sayfasında ilan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edilecektir.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Bununla </a:t>
                      </a:r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birlikte bu süre iki saatten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az</a:t>
                      </a:r>
                      <a:r>
                        <a:rPr lang="tr-TR" sz="44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400" u="none" strike="noStrike" dirty="0" smtClean="0">
                          <a:effectLst/>
                          <a:latin typeface="+mn-lt"/>
                        </a:rPr>
                        <a:t>olmayacaktır</a:t>
                      </a:r>
                      <a:r>
                        <a:rPr lang="tr-TR" sz="4400" u="none" strike="noStrike" dirty="0">
                          <a:effectLst/>
                          <a:latin typeface="+mn-lt"/>
                        </a:rPr>
                        <a:t>.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36304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204389"/>
              </p:ext>
            </p:extLst>
          </p:nvPr>
        </p:nvGraphicFramePr>
        <p:xfrm>
          <a:off x="0" y="2"/>
          <a:ext cx="12192000" cy="6857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1178718">
                <a:tc>
                  <a:txBody>
                    <a:bodyPr/>
                    <a:lstStyle/>
                    <a:p>
                      <a:pPr algn="ctr" fontAlgn="t"/>
                      <a:r>
                        <a:rPr lang="tr-TR" sz="40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Yükseköğretim </a:t>
                      </a:r>
                      <a:r>
                        <a:rPr lang="tr-TR" sz="4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Kurumları Sınav ücreti ne kadar olacaktır?</a:t>
                      </a:r>
                      <a:endParaRPr lang="tr-TR" sz="2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4607716">
                <a:tc>
                  <a:txBody>
                    <a:bodyPr/>
                    <a:lstStyle/>
                    <a:p>
                      <a:pPr algn="ctr" fontAlgn="t"/>
                      <a:r>
                        <a:rPr lang="tr-TR" sz="4000" u="none" strike="noStrike" dirty="0">
                          <a:effectLst/>
                          <a:latin typeface="+mn-lt"/>
                        </a:rPr>
                        <a:t>Yükseköğretim Kurumları Sınav ücreti ÖSYM tarafından belirlenecek olup </a:t>
                      </a:r>
                      <a:r>
                        <a:rPr lang="tr-TR" sz="4000" u="none" strike="noStrike" dirty="0" smtClean="0">
                          <a:effectLst/>
                          <a:latin typeface="+mn-lt"/>
                        </a:rPr>
                        <a:t>sınav</a:t>
                      </a:r>
                      <a:r>
                        <a:rPr lang="tr-TR" sz="2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000" u="none" strike="noStrike" dirty="0" smtClean="0">
                          <a:effectLst/>
                          <a:latin typeface="+mn-lt"/>
                        </a:rPr>
                        <a:t>ücretinin </a:t>
                      </a:r>
                      <a:r>
                        <a:rPr lang="tr-TR" sz="4000" u="none" strike="noStrike" dirty="0">
                          <a:effectLst/>
                          <a:latin typeface="+mn-lt"/>
                        </a:rPr>
                        <a:t>iki oturum için 120 TL olması planlanmaktadır. Konuyla ilgili kesin </a:t>
                      </a:r>
                      <a:r>
                        <a:rPr lang="tr-TR" sz="4000" u="none" strike="noStrike" dirty="0" smtClean="0">
                          <a:effectLst/>
                          <a:latin typeface="+mn-lt"/>
                        </a:rPr>
                        <a:t>bilgi</a:t>
                      </a:r>
                      <a:r>
                        <a:rPr lang="tr-TR" sz="28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000" u="none" strike="noStrike" dirty="0" smtClean="0">
                          <a:effectLst/>
                          <a:latin typeface="+mn-lt"/>
                        </a:rPr>
                        <a:t>Başvuru </a:t>
                      </a:r>
                      <a:r>
                        <a:rPr lang="tr-TR" sz="4000" u="none" strike="noStrike" dirty="0">
                          <a:effectLst/>
                          <a:latin typeface="+mn-lt"/>
                        </a:rPr>
                        <a:t>Kılavuzu’nda ve ÖSYM’nin web sayfasından ilan edilecektir.</a:t>
                      </a:r>
                      <a:endParaRPr lang="tr-TR" sz="2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071562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585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067998"/>
              </p:ext>
            </p:extLst>
          </p:nvPr>
        </p:nvGraphicFramePr>
        <p:xfrm>
          <a:off x="-172994" y="0"/>
          <a:ext cx="12364994" cy="6895676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429306"/>
                <a:gridCol w="5554188"/>
                <a:gridCol w="4381500"/>
              </a:tblGrid>
              <a:tr h="1036100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tr-TR" sz="4000" u="none" strike="noStrike" dirty="0" smtClean="0">
                          <a:effectLst/>
                        </a:rPr>
                        <a:t> </a:t>
                      </a:r>
                      <a:r>
                        <a:rPr lang="tr-TR" sz="4000" b="1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Sınavın içeriği ve soru sayısı bakımında</a:t>
                      </a:r>
                      <a:r>
                        <a:rPr lang="tr-TR" sz="4000" b="1" u="none" strike="noStrike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L="7385" marR="7385" marT="738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b"/>
                </a:tc>
              </a:tr>
              <a:tr h="542719"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>
                          <a:effectLst/>
                        </a:rPr>
                        <a:t>Birinci Oturum</a:t>
                      </a:r>
                      <a:endParaRPr lang="tr-T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>
                          <a:effectLst/>
                        </a:rPr>
                        <a:t>İkinci Oturum</a:t>
                      </a:r>
                      <a:endParaRPr lang="tr-T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252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Önceki Sistem</a:t>
                      </a:r>
                      <a:endParaRPr lang="tr-TR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800" u="none" strike="noStrike" dirty="0">
                          <a:effectLst/>
                        </a:rPr>
                        <a:t>-Türkçe -Temel Matematik -Fen Bilimleri -Sosyal Bilimler (Toplam Soru Sayısı: 160)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</a:rPr>
                        <a:t>-Türk Dili ve Edebiyatı-Sosyal Bilimler-1 -Matematik -Fen Bilimleri (Fizik, Kimya, Biyoloji) -Sosyal Bilimler-2 (Tarih-2, Coğrafya-2, Felsefe Grubu, Din Kültürü ve Ahlak Bilgisi ) (Toplam Soru Sayısı: 340)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719">
                <a:tc>
                  <a:txBody>
                    <a:bodyPr/>
                    <a:lstStyle/>
                    <a:p>
                      <a:pPr algn="ctr" fontAlgn="t"/>
                      <a:r>
                        <a:rPr lang="tr-TR" sz="1800" b="1" u="none" strike="noStrike" dirty="0">
                          <a:effectLst/>
                        </a:rPr>
                        <a:t> </a:t>
                      </a:r>
                      <a:endParaRPr lang="tr-TR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Yabancı Dil Oturumu (Toplam Soru Sayısı: 80)</a:t>
                      </a:r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Yabancı Dil Oturumu (Toplam Soru Sayısı: 80)</a:t>
                      </a:r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719">
                <a:tc rowSpan="2">
                  <a:txBody>
                    <a:bodyPr/>
                    <a:lstStyle/>
                    <a:p>
                      <a:pPr algn="ctr" defTabSz="762000" fontAlgn="ctr"/>
                      <a:r>
                        <a:rPr lang="tr-TR" sz="1800" b="1" u="none" strike="noStrike" dirty="0">
                          <a:effectLst/>
                        </a:rPr>
                        <a:t>Yeni Sistem</a:t>
                      </a:r>
                      <a:endParaRPr lang="tr-TR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</a:rPr>
                        <a:t>Birinci Oturum (TYT)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</a:rPr>
                        <a:t>İkinci Oturum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17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800" u="none" strike="noStrike" dirty="0">
                          <a:effectLst/>
                        </a:rPr>
                        <a:t>-Türkçe -Temel Matematik (Toplam Soru Sayısı: 80) *Bütün adayların </a:t>
                      </a:r>
                      <a:r>
                        <a:rPr lang="tr-TR" sz="1800" u="none" strike="noStrike" dirty="0" err="1">
                          <a:effectLst/>
                        </a:rPr>
                        <a:t>TYT’ye</a:t>
                      </a:r>
                      <a:r>
                        <a:rPr lang="tr-TR" sz="1800" u="none" strike="noStrike" dirty="0">
                          <a:effectLst/>
                        </a:rPr>
                        <a:t> girmesi zorunludur.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</a:rPr>
                        <a:t>-Türk Dili ve Edebiyatı- Sosyal Bilimler-1 (Tarih-1, Coğrafya-1) -Matematik -Sosyal Bilimler-2 (Tarih-2, Coğrafya-2, Felsefe Grubu, Din Kültürü ve Ahlak Bilgisi ) -Fen Bilimleri (Fizik, Kimya, Biyoloji) (Toplam Soru Sayısı: 160)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719">
                <a:tc>
                  <a:txBody>
                    <a:bodyPr/>
                    <a:lstStyle/>
                    <a:p>
                      <a:pPr algn="ctr" fontAlgn="t"/>
                      <a:r>
                        <a:rPr lang="tr-TR" sz="1800" u="none" strike="noStrike">
                          <a:effectLst/>
                        </a:rPr>
                        <a:t> </a:t>
                      </a:r>
                      <a:endParaRPr lang="tr-T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Yabancı Dil Oturumu (Toplam Soru Sayısı: 80)</a:t>
                      </a:r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Yabancı Dil Oturumu (Toplam Soru Sayısı: 80)</a:t>
                      </a:r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692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29759"/>
              </p:ext>
            </p:extLst>
          </p:nvPr>
        </p:nvGraphicFramePr>
        <p:xfrm>
          <a:off x="0" y="0"/>
          <a:ext cx="12192000" cy="71248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1754372">
                <a:tc>
                  <a:txBody>
                    <a:bodyPr/>
                    <a:lstStyle/>
                    <a:p>
                      <a:pPr algn="ctr" fontAlgn="t"/>
                      <a:endParaRPr lang="tr-TR" sz="360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t"/>
                      <a:endParaRPr lang="tr-TR" sz="360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6000" b="1" u="none" strike="noStrike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</a:t>
                      </a:r>
                      <a:r>
                        <a:rPr lang="tr-TR" sz="6000" b="1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Temel Yeterlilik ne demektir?</a:t>
                      </a:r>
                      <a:endParaRPr lang="tr-TR" sz="44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1594883">
                <a:tc>
                  <a:txBody>
                    <a:bodyPr/>
                    <a:lstStyle/>
                    <a:p>
                      <a:pPr algn="l" fontAlgn="b"/>
                      <a:endParaRPr lang="tr-TR" sz="2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754372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600" u="none" strike="noStrike" dirty="0">
                          <a:effectLst/>
                          <a:latin typeface="+mn-lt"/>
                        </a:rPr>
                        <a:t>Temel Yeterlilik, adayların sözel ve sayısal alanlarda sahip olmaları beklenen bilgi</a:t>
                      </a:r>
                      <a:r>
                        <a:rPr lang="tr-TR" sz="3600" u="none" strike="noStrike" dirty="0" smtClean="0">
                          <a:effectLst/>
                          <a:latin typeface="+mn-lt"/>
                        </a:rPr>
                        <a:t>,</a:t>
                      </a:r>
                      <a:r>
                        <a:rPr lang="tr-TR" sz="24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beceri ve yetkinlikleri kapsar.</a:t>
                      </a:r>
                    </a:p>
                    <a:p>
                      <a:pPr algn="l" fontAlgn="t"/>
                      <a:endParaRPr lang="tr-TR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1754372">
                <a:tc>
                  <a:txBody>
                    <a:bodyPr/>
                    <a:lstStyle/>
                    <a:p>
                      <a:pPr algn="l" fontAlgn="t"/>
                      <a:endParaRPr lang="tr-TR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1495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28376"/>
              </p:ext>
            </p:extLst>
          </p:nvPr>
        </p:nvGraphicFramePr>
        <p:xfrm>
          <a:off x="0" y="-1"/>
          <a:ext cx="12192000" cy="99673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39305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tr-TR" sz="2400" b="1" i="0" u="none" strike="noStrike" kern="1200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t" latinLnBrk="0" hangingPunct="1"/>
                      <a:r>
                        <a:rPr lang="tr-TR" sz="2400" b="1" i="0" u="none" strike="noStrike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4000" b="1" i="0" u="none" strike="noStrike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Temel Yeterlilik Testi (TYT) hangi alanlardan soruları içerecektir?</a:t>
                      </a:r>
                    </a:p>
                  </a:txBody>
                  <a:tcPr marL="9525" marR="9525" marT="9525" marB="0"/>
                </a:tc>
              </a:tr>
              <a:tr h="581187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39305">
                <a:tc>
                  <a:txBody>
                    <a:bodyPr/>
                    <a:lstStyle/>
                    <a:p>
                      <a:pPr marL="457200" indent="-457200" algn="ctr" fontAlgn="t">
                        <a:buFont typeface="Arial" panose="020B0604020202020204" pitchFamily="34" charset="0"/>
                        <a:buChar char="•"/>
                      </a:pPr>
                      <a:r>
                        <a:rPr lang="tr-TR" sz="2800" u="none" strike="noStrike" dirty="0">
                          <a:effectLst/>
                        </a:rPr>
                        <a:t>TYT’ de Türkçe ve Temel Matematik alanları ile ilgili sorular yer almaktadır.</a:t>
                      </a:r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581187">
                <a:tc>
                  <a:txBody>
                    <a:bodyPr/>
                    <a:lstStyle/>
                    <a:p>
                      <a:pPr algn="ctr" fontAlgn="b"/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39305">
                <a:tc>
                  <a:txBody>
                    <a:bodyPr/>
                    <a:lstStyle/>
                    <a:p>
                      <a:pPr marL="0" indent="-457200" algn="ctr" defTabSz="914400" rtl="0" eaLnBrk="1" fontAlgn="t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tr-TR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Türkçe Testinde; Türkçeyi doğru kullanma, okuduğunu anlama ve yorumlama, </a:t>
                      </a:r>
                      <a:r>
                        <a:rPr lang="tr-TR" sz="2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kelime hazinesi, temel cümle bilgisi ve imla kurallarını kullanma becerileri ölçülecektir</a:t>
                      </a:r>
                      <a:endParaRPr lang="tr-TR" sz="2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639305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r-TR" sz="2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tr-TR" sz="2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581187">
                <a:tc>
                  <a:txBody>
                    <a:bodyPr/>
                    <a:lstStyle/>
                    <a:p>
                      <a:pPr algn="ctr" fontAlgn="b"/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39305">
                <a:tc>
                  <a:txBody>
                    <a:bodyPr/>
                    <a:lstStyle/>
                    <a:p>
                      <a:pPr marL="457200" indent="-457200" algn="ctr" fontAlgn="t">
                        <a:buFont typeface="Arial" panose="020B0604020202020204" pitchFamily="34" charset="0"/>
                        <a:buChar char="•"/>
                      </a:pPr>
                      <a:r>
                        <a:rPr lang="tr-TR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Temel Matematik Testinde; Temel Matematik kavramlarını kullanma ve bu</a:t>
                      </a:r>
                    </a:p>
                  </a:txBody>
                  <a:tcPr marL="9525" marR="9525" marT="9525" marB="0"/>
                </a:tc>
              </a:tr>
              <a:tr h="639305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kavramları kullanarak işlem yapma, temel matematiksel ilişkilerden yararlanarak </a:t>
                      </a:r>
                      <a:r>
                        <a:rPr lang="tr-TR" sz="2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soyut işlemler yapma, temel matematik prensiplerini ve işlemlerini gündelik hayatta uygulama becerileri ölçülecektir.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8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t"/>
                      <a:endParaRPr lang="tr-TR" sz="2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639305">
                <a:tc>
                  <a:txBody>
                    <a:bodyPr/>
                    <a:lstStyle/>
                    <a:p>
                      <a:pPr algn="ctr" fontAlgn="t"/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639305">
                <a:tc>
                  <a:txBody>
                    <a:bodyPr/>
                    <a:lstStyle/>
                    <a:p>
                      <a:pPr algn="ctr" fontAlgn="t"/>
                      <a:endParaRPr lang="tr-T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47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314625"/>
              </p:ext>
            </p:extLst>
          </p:nvPr>
        </p:nvGraphicFramePr>
        <p:xfrm>
          <a:off x="133350" y="4"/>
          <a:ext cx="12058650" cy="87960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58650"/>
              </a:tblGrid>
              <a:tr h="405552">
                <a:tc>
                  <a:txBody>
                    <a:bodyPr/>
                    <a:lstStyle/>
                    <a:p>
                      <a:pPr algn="ctr" fontAlgn="t"/>
                      <a:endParaRPr lang="tr-TR" sz="3200" b="1" u="none" strike="noStrike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 fontAlgn="t"/>
                      <a:r>
                        <a:rPr lang="tr-TR" sz="32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  </a:t>
                      </a:r>
                      <a:r>
                        <a:rPr lang="tr-TR" sz="4800" b="1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TYT’nin</a:t>
                      </a:r>
                      <a:r>
                        <a:rPr lang="tr-TR" sz="4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geçen seneki </a:t>
                      </a:r>
                      <a:r>
                        <a:rPr lang="tr-TR" sz="4800" b="1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YGS’den</a:t>
                      </a:r>
                      <a:r>
                        <a:rPr lang="tr-TR" sz="4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farkı nedir?</a:t>
                      </a:r>
                      <a:endParaRPr lang="tr-TR" sz="20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546817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1499">
                <a:tc>
                  <a:txBody>
                    <a:bodyPr/>
                    <a:lstStyle/>
                    <a:p>
                      <a:pPr algn="ctr" fontAlgn="t"/>
                      <a:r>
                        <a:rPr lang="tr-TR" sz="2800" b="1" u="none" strike="noStrike" dirty="0">
                          <a:effectLst/>
                          <a:latin typeface="+mn-lt"/>
                        </a:rPr>
                        <a:t>TYT ile YGS arasındaki en önemli farklılık, </a:t>
                      </a:r>
                      <a:r>
                        <a:rPr lang="tr-TR" sz="2800" b="1" u="none" strike="noStrike" dirty="0" err="1">
                          <a:effectLst/>
                          <a:latin typeface="+mn-lt"/>
                        </a:rPr>
                        <a:t>TYT’nin</a:t>
                      </a:r>
                      <a:r>
                        <a:rPr lang="tr-TR" sz="2800" b="1" u="none" strike="noStrike" dirty="0">
                          <a:effectLst/>
                          <a:latin typeface="+mn-lt"/>
                        </a:rPr>
                        <a:t> yeterliliğe dayalı bir</a:t>
                      </a:r>
                      <a:endParaRPr lang="tr-TR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601499">
                <a:tc>
                  <a:txBody>
                    <a:bodyPr/>
                    <a:lstStyle/>
                    <a:p>
                      <a:pPr algn="ctr" fontAlgn="t"/>
                      <a:r>
                        <a:rPr lang="tr-TR" sz="2800" b="1" u="none" strike="noStrike">
                          <a:effectLst/>
                          <a:latin typeface="+mn-lt"/>
                        </a:rPr>
                        <a:t>değerlendirmeyi esas almasıdır.</a:t>
                      </a:r>
                      <a:endParaRPr lang="tr-TR" sz="1800" b="1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546817">
                <a:tc>
                  <a:txBody>
                    <a:bodyPr/>
                    <a:lstStyle/>
                    <a:p>
                      <a:pPr algn="ctr" fontAlgn="b"/>
                      <a:endParaRPr lang="tr-TR" sz="1800" b="1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601499">
                <a:tc>
                  <a:txBody>
                    <a:bodyPr/>
                    <a:lstStyle/>
                    <a:p>
                      <a:pPr algn="ctr" fontAlgn="t"/>
                      <a:r>
                        <a:rPr lang="tr-TR" sz="2800" b="1" u="none" strike="noStrike" dirty="0">
                          <a:effectLst/>
                          <a:latin typeface="+mn-lt"/>
                        </a:rPr>
                        <a:t>TYT, farklı lise türlerinde öğrenim gören ve farklı düzeydeki bütün adaylara</a:t>
                      </a:r>
                      <a:endParaRPr lang="tr-TR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601499">
                <a:tc>
                  <a:txBody>
                    <a:bodyPr/>
                    <a:lstStyle/>
                    <a:p>
                      <a:pPr algn="ctr" fontAlgn="t"/>
                      <a:r>
                        <a:rPr lang="tr-TR" sz="2800" b="1" u="none" strike="noStrike" dirty="0">
                          <a:effectLst/>
                          <a:latin typeface="+mn-lt"/>
                        </a:rPr>
                        <a:t>uygulanacağından ve adayların bilgiden daha çok temel yeterlilikler bakımından</a:t>
                      </a:r>
                      <a:endParaRPr lang="tr-TR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601499">
                <a:tc>
                  <a:txBody>
                    <a:bodyPr/>
                    <a:lstStyle/>
                    <a:p>
                      <a:pPr algn="ctr" fontAlgn="t"/>
                      <a:r>
                        <a:rPr lang="tr-TR" sz="2800" b="1" u="none" strike="noStrike" dirty="0">
                          <a:effectLst/>
                          <a:latin typeface="+mn-lt"/>
                        </a:rPr>
                        <a:t>değerlendirilmesi yönüyle daha kapsayıcı olup bütün adaylar için fırsat eşitliği</a:t>
                      </a:r>
                      <a:endParaRPr lang="tr-TR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601499">
                <a:tc>
                  <a:txBody>
                    <a:bodyPr/>
                    <a:lstStyle/>
                    <a:p>
                      <a:pPr algn="ctr" fontAlgn="t"/>
                      <a:r>
                        <a:rPr lang="tr-TR" sz="2800" b="1" u="none" strike="noStrike" dirty="0">
                          <a:effectLst/>
                          <a:latin typeface="+mn-lt"/>
                        </a:rPr>
                        <a:t>sunmaktadır.</a:t>
                      </a:r>
                      <a:endParaRPr lang="tr-TR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546817">
                <a:tc>
                  <a:txBody>
                    <a:bodyPr/>
                    <a:lstStyle/>
                    <a:p>
                      <a:pPr algn="ctr" fontAlgn="b"/>
                      <a:endParaRPr lang="tr-TR" sz="1800" b="1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601499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Dolayısıyla bu sistem, </a:t>
                      </a:r>
                      <a:r>
                        <a:rPr lang="tr-TR" sz="280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YGS’den</a:t>
                      </a:r>
                      <a:r>
                        <a:rPr lang="tr-TR" sz="2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bütünüyle farklı ve yeni bir sistemdir. Bunun </a:t>
                      </a:r>
                      <a:r>
                        <a:rPr lang="tr-TR" sz="2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örnekleri dünyada farklı ülke ve seçkin yükseköğretim sistemlerinde de mevcuttur.</a:t>
                      </a:r>
                    </a:p>
                    <a:p>
                      <a:pPr algn="ctr" fontAlgn="t"/>
                      <a:endParaRPr lang="tr-TR" sz="2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601499">
                <a:tc>
                  <a:txBody>
                    <a:bodyPr/>
                    <a:lstStyle/>
                    <a:p>
                      <a:pPr algn="ctr" fontAlgn="t"/>
                      <a:endParaRPr lang="tr-TR" sz="12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639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126070"/>
              </p:ext>
            </p:extLst>
          </p:nvPr>
        </p:nvGraphicFramePr>
        <p:xfrm>
          <a:off x="0" y="-4"/>
          <a:ext cx="12192000" cy="6858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858001">
                <a:tc>
                  <a:txBody>
                    <a:bodyPr/>
                    <a:lstStyle/>
                    <a:p>
                      <a:pPr algn="ctr" fontAlgn="t"/>
                      <a:r>
                        <a:rPr lang="tr-TR" sz="4000" b="1" u="none" strike="noStrike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TYT’nin</a:t>
                      </a:r>
                      <a:r>
                        <a:rPr lang="tr-TR" sz="4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40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Türkçe ve Temel Matematik esaslı olmasının ve kapsamında </a:t>
                      </a:r>
                      <a:r>
                        <a:rPr lang="tr-TR" sz="4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Sosyal</a:t>
                      </a:r>
                      <a:r>
                        <a:rPr lang="tr-TR" sz="28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4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Bilimler </a:t>
                      </a:r>
                      <a:r>
                        <a:rPr lang="tr-TR" sz="40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ile Fen </a:t>
                      </a:r>
                      <a:r>
                        <a:rPr lang="tr-TR" sz="4000" b="1" u="none" strike="noStrike" dirty="0" err="1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Bilimleri’nin</a:t>
                      </a:r>
                      <a:r>
                        <a:rPr lang="tr-TR" sz="40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bulunmamasının sebebi nedir</a:t>
                      </a:r>
                      <a:r>
                        <a:rPr lang="tr-TR" sz="4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  <a:p>
                      <a:pPr algn="ctr" fontAlgn="t"/>
                      <a:endParaRPr lang="tr-T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tr-TR" sz="3200" u="none" strike="noStrike" dirty="0" err="1">
                          <a:effectLst/>
                          <a:latin typeface="+mn-lt"/>
                        </a:rPr>
                        <a:t>TYT’de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 adayın bilgisinin değil temel yeterliliklerin belirlenmesi esastır. Bu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kapsamda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bu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testte Türkçe ve Temel Matematik sorularının yer alması hem sözel, hem de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sayısal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açıdan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temel yeterlilikleri belirlemek için kâfi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görülmektedir.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Diğer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bir ifade ile MEB’in orta öğretime geçiş için yeterli kabul ettiği bütün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derslerin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kazanımlarının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ve bu kazanımlara dair öğrenci başarısının bir daha sorgulanması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yerine;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temel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yeterliliklerin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genel</a:t>
                      </a:r>
                      <a:r>
                        <a:rPr lang="tr-TR" sz="32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çerçevesi 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ve kazanımları değerlendirilecektir.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Dolayısıyla</a:t>
                      </a:r>
                      <a:r>
                        <a:rPr lang="tr-TR" sz="20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200" u="none" strike="noStrike" dirty="0" smtClean="0">
                          <a:effectLst/>
                          <a:latin typeface="+mn-lt"/>
                        </a:rPr>
                        <a:t>TYT</a:t>
                      </a:r>
                      <a:r>
                        <a:rPr lang="tr-TR" sz="3200" u="none" strike="noStrike" dirty="0">
                          <a:effectLst/>
                          <a:latin typeface="+mn-lt"/>
                        </a:rPr>
                        <a:t>, okul dışı öğrenme kaynaklarına bağımlılığı azaltacaktır.</a:t>
                      </a:r>
                      <a:endParaRPr lang="tr-TR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232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773279"/>
              </p:ext>
            </p:extLst>
          </p:nvPr>
        </p:nvGraphicFramePr>
        <p:xfrm>
          <a:off x="0" y="-2"/>
          <a:ext cx="12192000" cy="685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858000">
                <a:tc>
                  <a:txBody>
                    <a:bodyPr/>
                    <a:lstStyle/>
                    <a:p>
                      <a:pPr algn="ctr" fontAlgn="t"/>
                      <a:endParaRPr lang="tr-TR" sz="13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tr-TR" sz="40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TYT </a:t>
                      </a:r>
                      <a:r>
                        <a:rPr lang="tr-TR" sz="4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ile YGS puan türleri karşılaştırıldığında nasıl bir farklılık </a:t>
                      </a:r>
                      <a:r>
                        <a:rPr lang="tr-TR" sz="40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görülmektedir?</a:t>
                      </a:r>
                    </a:p>
                    <a:p>
                      <a:pPr algn="ctr" fontAlgn="t"/>
                      <a:endParaRPr lang="tr-TR" sz="13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tr-TR" sz="10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tr-TR" sz="10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tr-TR" sz="4000" b="1" u="none" strike="noStrike" dirty="0" err="1" smtClean="0">
                          <a:effectLst/>
                          <a:latin typeface="+mn-lt"/>
                        </a:rPr>
                        <a:t>YGS’de</a:t>
                      </a:r>
                      <a:r>
                        <a:rPr lang="tr-TR" sz="4000" b="1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000" b="1" u="none" strike="noStrike" dirty="0">
                          <a:effectLst/>
                          <a:latin typeface="+mn-lt"/>
                        </a:rPr>
                        <a:t>6 puan türü vardı (YGS-1, YGS-2, YGS-3, YGS-4, YGS-5, YGS-6</a:t>
                      </a:r>
                      <a:r>
                        <a:rPr lang="tr-TR" sz="4000" b="1" u="none" strike="noStrike" dirty="0" smtClean="0">
                          <a:effectLst/>
                          <a:latin typeface="+mn-lt"/>
                        </a:rPr>
                        <a:t>).</a:t>
                      </a:r>
                    </a:p>
                    <a:p>
                      <a:pPr algn="ctr" fontAlgn="t"/>
                      <a:r>
                        <a:rPr lang="tr-TR" sz="4000" b="1" u="none" strike="noStrike" dirty="0" err="1" smtClean="0">
                          <a:effectLst/>
                          <a:latin typeface="+mn-lt"/>
                        </a:rPr>
                        <a:t>TYT’de</a:t>
                      </a:r>
                      <a:r>
                        <a:rPr lang="tr-TR" sz="4000" b="1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000" b="1" u="none" strike="noStrike" dirty="0">
                          <a:effectLst/>
                          <a:latin typeface="+mn-lt"/>
                        </a:rPr>
                        <a:t>ise her adayın sadece bir puanı hesaplanacaktır. Bu puan, Temel Yeterlilik </a:t>
                      </a:r>
                      <a:r>
                        <a:rPr lang="tr-TR" sz="4000" b="1" u="none" strike="noStrike" dirty="0" smtClean="0">
                          <a:effectLst/>
                          <a:latin typeface="+mn-lt"/>
                        </a:rPr>
                        <a:t>Testi</a:t>
                      </a:r>
                      <a:r>
                        <a:rPr lang="tr-TR" sz="2800" b="1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000" b="1" u="none" strike="noStrike" dirty="0" smtClean="0">
                          <a:effectLst/>
                          <a:latin typeface="+mn-lt"/>
                        </a:rPr>
                        <a:t>Puanı </a:t>
                      </a:r>
                      <a:r>
                        <a:rPr lang="tr-TR" sz="4000" b="1" u="none" strike="noStrike" dirty="0">
                          <a:effectLst/>
                          <a:latin typeface="+mn-lt"/>
                        </a:rPr>
                        <a:t>(TYT-Puanı)’</a:t>
                      </a:r>
                      <a:r>
                        <a:rPr lang="tr-TR" sz="4000" b="1" u="none" strike="noStrike" dirty="0" err="1">
                          <a:effectLst/>
                          <a:latin typeface="+mn-lt"/>
                        </a:rPr>
                        <a:t>dır</a:t>
                      </a:r>
                      <a:r>
                        <a:rPr lang="tr-TR" sz="4000" b="1" u="none" strike="noStrike" dirty="0">
                          <a:effectLst/>
                          <a:latin typeface="+mn-lt"/>
                        </a:rPr>
                        <a:t>.</a:t>
                      </a:r>
                      <a:endParaRPr lang="tr-TR" sz="2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6390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848769"/>
              </p:ext>
            </p:extLst>
          </p:nvPr>
        </p:nvGraphicFramePr>
        <p:xfrm>
          <a:off x="0" y="-2"/>
          <a:ext cx="12192000" cy="85742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0"/>
              </a:tblGrid>
              <a:tr h="6857997">
                <a:tc>
                  <a:txBody>
                    <a:bodyPr/>
                    <a:lstStyle/>
                    <a:p>
                      <a:pPr algn="ctr" fontAlgn="t"/>
                      <a:r>
                        <a:rPr lang="tr-TR" sz="4400" b="1" u="none" strike="noStrike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TYT </a:t>
                      </a:r>
                      <a:r>
                        <a:rPr lang="tr-TR" sz="4400" b="1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sorularının içeriği ve dayandığı müfredatta değişiklik var mıdır?</a:t>
                      </a:r>
                      <a:endParaRPr lang="tr-TR" sz="44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algn="ctr" fontAlgn="t"/>
                      <a:endParaRPr lang="tr-TR" sz="130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t"/>
                      <a:endParaRPr lang="tr-TR" sz="130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Hayır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. Adayların tabii olacağı müfredat, MEB’in ortak müfredatından seçilecektir.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4400" b="1" u="none" strike="noStrike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Sistemin en özgün tarafı olan </a:t>
                      </a:r>
                      <a:r>
                        <a:rPr lang="tr-TR" sz="4400" b="1" u="none" strike="noStrike" kern="12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TYT’nin</a:t>
                      </a:r>
                      <a:r>
                        <a:rPr lang="tr-TR" sz="4400" b="1" u="none" strike="noStrike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adaylarımız açısından avantajları nelerdir?</a:t>
                      </a:r>
                    </a:p>
                    <a:p>
                      <a:pPr algn="ctr" fontAlgn="t"/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Yeni sistemin geçtiğimiz yıllarda uygulanan bütün sınav sistemlerinden ayrılan en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önemli özellikleri;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•    Temel Yeterlilik Testi (TYT)’</a:t>
                      </a:r>
                      <a:r>
                        <a:rPr lang="tr-TR" sz="2800" u="none" strike="noStrike" dirty="0" err="1">
                          <a:effectLst/>
                          <a:latin typeface="+mn-lt"/>
                        </a:rPr>
                        <a:t>nde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 tek tip Puan (TYT-Puanı) olması,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•    Adayların bu tek TYT-Puanı ile herhangi bir MYO programını tercih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edebilmesine imkan tanıması,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•    Meslek lisesi mezunlarını yükseköğretime geçişe teşvik ediyor olması,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•    Adayları okul dışı öğrenme kaynaklarına yöneltmemesi.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  <a:p>
                      <a:pPr marL="0" algn="ctr" defTabSz="914400" rtl="0" eaLnBrk="1" fontAlgn="t" latinLnBrk="0" hangingPunct="1"/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600" b="1" u="none" strike="noStrike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Meslek Yüksekokullarında bir program tercih edebilmek için gerekli şart ve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tr-TR" sz="3600" b="1" u="none" strike="noStrike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gerekli baraj puanı </a:t>
                      </a:r>
                      <a:r>
                        <a:rPr lang="tr-TR" sz="3600" b="1" u="none" strike="noStrike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nedir? 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tr-TR" sz="2800" u="none" strike="noStrike" dirty="0" smtClean="0">
                          <a:effectLst/>
                          <a:latin typeface="+mn-lt"/>
                        </a:rPr>
                        <a:t>Adayların </a:t>
                      </a:r>
                      <a:r>
                        <a:rPr lang="tr-TR" sz="2800" u="none" strike="noStrike" dirty="0">
                          <a:effectLst/>
                          <a:latin typeface="+mn-lt"/>
                        </a:rPr>
                        <a:t>TYT puanının 150 ve üzeri olması gerekir.</a:t>
                      </a:r>
                      <a:endParaRPr lang="tr-T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338" marR="9338" marT="9338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2137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2010</Words>
  <Application>Microsoft Office PowerPoint</Application>
  <PresentationFormat>Geniş ekran</PresentationFormat>
  <Paragraphs>308</Paragraphs>
  <Slides>26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isö</dc:creator>
  <cp:lastModifiedBy>Windows User</cp:lastModifiedBy>
  <cp:revision>20</cp:revision>
  <dcterms:created xsi:type="dcterms:W3CDTF">2017-10-20T09:46:03Z</dcterms:created>
  <dcterms:modified xsi:type="dcterms:W3CDTF">2017-11-08T06:11:57Z</dcterms:modified>
</cp:coreProperties>
</file>